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08" r:id="rId2"/>
    <p:sldId id="307" r:id="rId3"/>
    <p:sldId id="312" r:id="rId4"/>
    <p:sldId id="314" r:id="rId5"/>
    <p:sldId id="299" r:id="rId6"/>
    <p:sldId id="311" r:id="rId7"/>
    <p:sldId id="313" r:id="rId8"/>
    <p:sldId id="294"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CA1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8" autoAdjust="0"/>
    <p:restoredTop sz="77954" autoAdjust="0"/>
  </p:normalViewPr>
  <p:slideViewPr>
    <p:cSldViewPr>
      <p:cViewPr varScale="1">
        <p:scale>
          <a:sx n="95" d="100"/>
          <a:sy n="95" d="100"/>
        </p:scale>
        <p:origin x="666" y="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07D0CF-50DD-4329-B486-BB532004B348}" type="datetimeFigureOut">
              <a:rPr lang="en-US" smtClean="0"/>
              <a:t>12/3/2015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F9D01-56CC-4ECC-84B0-8E7F511A81B4}" type="slidenum">
              <a:rPr lang="en-US" smtClean="0"/>
              <a:t>‹#›</a:t>
            </a:fld>
            <a:endParaRPr lang="en-US"/>
          </a:p>
        </p:txBody>
      </p:sp>
    </p:spTree>
    <p:extLst>
      <p:ext uri="{BB962C8B-B14F-4D97-AF65-F5344CB8AC3E}">
        <p14:creationId xmlns:p14="http://schemas.microsoft.com/office/powerpoint/2010/main" val="2339138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r>
              <a:rPr lang="en-US" dirty="0" smtClean="0"/>
              <a:t>IISD </a:t>
            </a:r>
            <a:endParaRPr lang="en-US" dirty="0"/>
          </a:p>
        </p:txBody>
      </p:sp>
      <p:sp>
        <p:nvSpPr>
          <p:cNvPr id="4" name="Slide Number Placeholder 3"/>
          <p:cNvSpPr>
            <a:spLocks noGrp="1"/>
          </p:cNvSpPr>
          <p:nvPr>
            <p:ph type="sldNum" sz="quarter" idx="10"/>
          </p:nvPr>
        </p:nvSpPr>
        <p:spPr/>
        <p:txBody>
          <a:bodyPr/>
          <a:lstStyle/>
          <a:p>
            <a:fld id="{645A212D-71A3-514C-B335-B7C05731AED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187098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CA" b="1" baseline="0" dirty="0" smtClean="0"/>
              <a:t>Over the last twenty-three years, our publication, “The Earth Negotiations Bulletin” has provided a neutral, authoritative source of information on international negotiations in the areas of climate change, biodiversity, desertification, chemical management and reports from ocean-related meetings including the </a:t>
            </a:r>
            <a:r>
              <a:rPr lang="en-US" sz="1200" b="1" i="0" kern="1200" dirty="0" smtClean="0">
                <a:solidFill>
                  <a:schemeClr val="tx1"/>
                </a:solidFill>
                <a:effectLst/>
                <a:latin typeface="+mn-lt"/>
                <a:ea typeface="+mn-ea"/>
                <a:cs typeface="+mn-cs"/>
              </a:rPr>
              <a:t>UN Open-ended Informal Consultative Process on </a:t>
            </a:r>
            <a:br>
              <a:rPr lang="en-US" sz="1200" b="1"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Oceans and the Law of the Sea and the </a:t>
            </a:r>
            <a:r>
              <a:rPr lang="en-US" sz="1200" b="1" i="1" kern="1200" dirty="0" smtClean="0">
                <a:solidFill>
                  <a:schemeClr val="tx1"/>
                </a:solidFill>
                <a:effectLst/>
                <a:latin typeface="+mn-lt"/>
                <a:ea typeface="+mn-ea"/>
                <a:cs typeface="+mn-cs"/>
              </a:rPr>
              <a:t>Ad Hoc</a:t>
            </a:r>
            <a:r>
              <a:rPr lang="en-US" sz="1200" b="1" i="0" kern="1200" dirty="0" smtClean="0">
                <a:solidFill>
                  <a:schemeClr val="tx1"/>
                </a:solidFill>
                <a:effectLst/>
                <a:latin typeface="+mn-lt"/>
                <a:ea typeface="+mn-ea"/>
                <a:cs typeface="+mn-cs"/>
              </a:rPr>
              <a:t> Open-ended Informal Working Group to study issues relating to the conservation and sustainable use of marine biological diversity beyond areas of national jurisdiction (BBNJ)</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en-CA" b="1" baseline="0" dirty="0" smtClean="0"/>
          </a:p>
        </p:txBody>
      </p:sp>
      <p:sp>
        <p:nvSpPr>
          <p:cNvPr id="4" name="Slide Number Placeholder 3"/>
          <p:cNvSpPr>
            <a:spLocks noGrp="1"/>
          </p:cNvSpPr>
          <p:nvPr>
            <p:ph type="sldNum" sz="quarter" idx="10"/>
          </p:nvPr>
        </p:nvSpPr>
        <p:spPr/>
        <p:txBody>
          <a:bodyPr/>
          <a:lstStyle/>
          <a:p>
            <a:fld id="{645A212D-71A3-514C-B335-B7C05731AED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548258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do not have a problem of too much information. Too much information is a great thing. What we don’t have, according to Clay </a:t>
            </a:r>
            <a:r>
              <a:rPr lang="en-US" dirty="0" err="1" smtClean="0"/>
              <a:t>Shirky</a:t>
            </a:r>
            <a:r>
              <a:rPr lang="en-US" dirty="0" smtClean="0"/>
              <a:t>,</a:t>
            </a:r>
            <a:r>
              <a:rPr lang="en-US" baseline="0" dirty="0" smtClean="0"/>
              <a:t> one of the leading thinkers on information management, is filter failure. We all use filters to help us find signal through the noise, whether we see them as filters or not. </a:t>
            </a:r>
            <a:r>
              <a:rPr lang="en-US" dirty="0" smtClean="0"/>
              <a:t>Our organization</a:t>
            </a:r>
            <a:r>
              <a:rPr lang="en-US" baseline="0" dirty="0" smtClean="0"/>
              <a:t> </a:t>
            </a:r>
            <a:r>
              <a:rPr lang="en-US" dirty="0" smtClean="0"/>
              <a:t>IISD </a:t>
            </a:r>
            <a:r>
              <a:rPr lang="en-US" baseline="0" dirty="0" smtClean="0"/>
              <a:t>has become one of the leading filters for policy makers wo trust us as knowledge brokers, the trusted neutral information providers who synthesize huge amounts of information, curating out the items that are important from the rest and providing it to them in easy to access packages.</a:t>
            </a:r>
            <a:endParaRPr lang="en-US" dirty="0" smtClean="0"/>
          </a:p>
          <a:p>
            <a:endParaRPr lang="en-US" dirty="0"/>
          </a:p>
        </p:txBody>
      </p:sp>
      <p:sp>
        <p:nvSpPr>
          <p:cNvPr id="4" name="Slide Number Placeholder 3"/>
          <p:cNvSpPr>
            <a:spLocks noGrp="1"/>
          </p:cNvSpPr>
          <p:nvPr>
            <p:ph type="sldNum" sz="quarter" idx="10"/>
          </p:nvPr>
        </p:nvSpPr>
        <p:spPr/>
        <p:txBody>
          <a:bodyPr/>
          <a:lstStyle/>
          <a:p>
            <a:fld id="{C80F9D01-56CC-4ECC-84B0-8E7F511A81B4}" type="slidenum">
              <a:rPr lang="en-US" smtClean="0"/>
              <a:t>3</a:t>
            </a:fld>
            <a:endParaRPr lang="en-US"/>
          </a:p>
        </p:txBody>
      </p:sp>
    </p:spTree>
    <p:extLst>
      <p:ext uri="{BB962C8B-B14F-4D97-AF65-F5344CB8AC3E}">
        <p14:creationId xmlns:p14="http://schemas.microsoft.com/office/powerpoint/2010/main" val="1503739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Since 2005 we have expanded our work, curating knowledge for policymakers on the activities taking place between multilateral negotiations and distributing this content through open community lists, including CLIMATE-L and OCEANS-L. </a:t>
            </a:r>
            <a:endParaRPr lang="en-US" dirty="0" smtClean="0"/>
          </a:p>
          <a:p>
            <a:endParaRPr lang="en-US" dirty="0"/>
          </a:p>
        </p:txBody>
      </p:sp>
      <p:sp>
        <p:nvSpPr>
          <p:cNvPr id="4" name="Slide Number Placeholder 3"/>
          <p:cNvSpPr>
            <a:spLocks noGrp="1"/>
          </p:cNvSpPr>
          <p:nvPr>
            <p:ph type="sldNum" sz="quarter" idx="10"/>
          </p:nvPr>
        </p:nvSpPr>
        <p:spPr/>
        <p:txBody>
          <a:bodyPr/>
          <a:lstStyle/>
          <a:p>
            <a:fld id="{C80F9D01-56CC-4ECC-84B0-8E7F511A81B4}" type="slidenum">
              <a:rPr lang="en-US" smtClean="0"/>
              <a:t>4</a:t>
            </a:fld>
            <a:endParaRPr lang="en-US"/>
          </a:p>
        </p:txBody>
      </p:sp>
    </p:spTree>
    <p:extLst>
      <p:ext uri="{BB962C8B-B14F-4D97-AF65-F5344CB8AC3E}">
        <p14:creationId xmlns:p14="http://schemas.microsoft.com/office/powerpoint/2010/main" val="1203796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It’s not buy</a:t>
            </a:r>
            <a:r>
              <a:rPr lang="en-US" baseline="0" dirty="0" smtClean="0"/>
              <a:t> a man a fish or teach a man to fish. It’s teach the fish to jump in the boat. </a:t>
            </a:r>
          </a:p>
          <a:p>
            <a:pPr>
              <a:spcBef>
                <a:spcPct val="0"/>
              </a:spcBef>
            </a:pPr>
            <a:endParaRPr lang="en-US" dirty="0" smtClean="0"/>
          </a:p>
          <a:p>
            <a:pPr>
              <a:spcBef>
                <a:spcPct val="0"/>
              </a:spcBef>
            </a:pPr>
            <a:r>
              <a:rPr lang="en-US" dirty="0" smtClean="0"/>
              <a:t>One of the most important</a:t>
            </a:r>
            <a:r>
              <a:rPr lang="en-US" baseline="0" dirty="0" smtClean="0"/>
              <a:t> lessons that we have learned is to partner with organizations help them to use our networks to share their best and worst practices. </a:t>
            </a:r>
            <a:endParaRPr lang="en-US" baseline="0" dirty="0" smtClean="0"/>
          </a:p>
        </p:txBody>
      </p:sp>
      <p:sp>
        <p:nvSpPr>
          <p:cNvPr id="4" name="Slide Number Placeholder 3"/>
          <p:cNvSpPr>
            <a:spLocks noGrp="1"/>
          </p:cNvSpPr>
          <p:nvPr>
            <p:ph type="sldNum" sz="quarter" idx="10"/>
          </p:nvPr>
        </p:nvSpPr>
        <p:spPr/>
        <p:txBody>
          <a:bodyPr/>
          <a:lstStyle/>
          <a:p>
            <a:fld id="{8A93A563-41E1-4DCE-B867-1C7A2D4E17A4}" type="slidenum">
              <a:rPr lang="en-US" smtClean="0"/>
              <a:pPr/>
              <a:t>5</a:t>
            </a:fld>
            <a:endParaRPr lang="en-US"/>
          </a:p>
        </p:txBody>
      </p:sp>
    </p:spTree>
    <p:extLst>
      <p:ext uri="{BB962C8B-B14F-4D97-AF65-F5344CB8AC3E}">
        <p14:creationId xmlns:p14="http://schemas.microsoft.com/office/powerpoint/2010/main" val="2032706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AutoNum type="alphaLcParenR"/>
            </a:pPr>
            <a:r>
              <a:rPr lang="en-US" baseline="0" dirty="0" smtClean="0"/>
              <a:t>We have learned that good knowledge management requires curators who recognize good information and can transform it into knowledge</a:t>
            </a:r>
          </a:p>
          <a:p>
            <a:pPr marL="241653" indent="-241653">
              <a:buAutoNum type="alphaLcParenR"/>
            </a:pPr>
            <a:r>
              <a:rPr lang="en-US" baseline="0" dirty="0" smtClean="0"/>
              <a:t>We have learned that creating knowledge isn’t enough.. You also need to develop the networks to distribute it</a:t>
            </a:r>
          </a:p>
          <a:p>
            <a:pPr marL="241653" indent="-241653">
              <a:buAutoNum type="alphaLcParenR"/>
            </a:pPr>
            <a:r>
              <a:rPr lang="en-US" baseline="0" dirty="0" smtClean="0"/>
              <a:t>We have learned that openness, sharing and generosity with information and your networks brings institutional rewards.. A network of goodwill that can sustain organizations</a:t>
            </a:r>
          </a:p>
          <a:p>
            <a:pPr marL="241653" indent="-241653">
              <a:buAutoNum type="alphaLcParenR"/>
            </a:pPr>
            <a:r>
              <a:rPr lang="en-US" baseline="0" dirty="0" smtClean="0"/>
              <a:t>We have learned that neutrality is the only sustainable strategy as a knowledge broker</a:t>
            </a:r>
          </a:p>
          <a:p>
            <a:endParaRPr lang="en-US" dirty="0"/>
          </a:p>
        </p:txBody>
      </p:sp>
      <p:sp>
        <p:nvSpPr>
          <p:cNvPr id="4" name="Slide Number Placeholder 3"/>
          <p:cNvSpPr>
            <a:spLocks noGrp="1"/>
          </p:cNvSpPr>
          <p:nvPr>
            <p:ph type="sldNum" sz="quarter" idx="10"/>
          </p:nvPr>
        </p:nvSpPr>
        <p:spPr/>
        <p:txBody>
          <a:bodyPr/>
          <a:lstStyle/>
          <a:p>
            <a:fld id="{C80F9D01-56CC-4ECC-84B0-8E7F511A81B4}" type="slidenum">
              <a:rPr lang="en-US" smtClean="0"/>
              <a:t>6</a:t>
            </a:fld>
            <a:endParaRPr lang="en-US"/>
          </a:p>
        </p:txBody>
      </p:sp>
    </p:spTree>
    <p:extLst>
      <p:ext uri="{BB962C8B-B14F-4D97-AF65-F5344CB8AC3E}">
        <p14:creationId xmlns:p14="http://schemas.microsoft.com/office/powerpoint/2010/main" val="379346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advice would you give the ocean community?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need to begin building immediately a tracking</a:t>
            </a:r>
            <a:r>
              <a:rPr lang="en-US" sz="1200" kern="1200" baseline="0" dirty="0" smtClean="0">
                <a:solidFill>
                  <a:schemeClr val="tx1"/>
                </a:solidFill>
                <a:effectLst/>
                <a:latin typeface="+mn-lt"/>
                <a:ea typeface="+mn-ea"/>
                <a:cs typeface="+mn-cs"/>
              </a:rPr>
              <a:t> system for Goal 14. It will take two years for the quantitative measurement and indicators for this goal to come online. We need to begin telling the story immediately .. The narrative of implementation</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And, we need to expand our community of practice.. The knowledge and practice community around Goal 14.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IISD, with our networks, stands ready to assist the Oceans community in building this system. </a:t>
            </a:r>
          </a:p>
          <a:p>
            <a:endParaRPr lang="en-US" dirty="0"/>
          </a:p>
        </p:txBody>
      </p:sp>
      <p:sp>
        <p:nvSpPr>
          <p:cNvPr id="4" name="Slide Number Placeholder 3"/>
          <p:cNvSpPr>
            <a:spLocks noGrp="1"/>
          </p:cNvSpPr>
          <p:nvPr>
            <p:ph type="sldNum" sz="quarter" idx="10"/>
          </p:nvPr>
        </p:nvSpPr>
        <p:spPr/>
        <p:txBody>
          <a:bodyPr/>
          <a:lstStyle/>
          <a:p>
            <a:fld id="{C80F9D01-56CC-4ECC-84B0-8E7F511A81B4}" type="slidenum">
              <a:rPr lang="en-US" smtClean="0"/>
              <a:t>7</a:t>
            </a:fld>
            <a:endParaRPr lang="en-US"/>
          </a:p>
        </p:txBody>
      </p:sp>
    </p:spTree>
    <p:extLst>
      <p:ext uri="{BB962C8B-B14F-4D97-AF65-F5344CB8AC3E}">
        <p14:creationId xmlns:p14="http://schemas.microsoft.com/office/powerpoint/2010/main" val="1962028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45A212D-71A3-514C-B335-B7C05731AED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187098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1D51C3-64E1-42DE-92F0-D01312BAD7E5}"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5C76F-3AD2-4ADE-8C21-76C397DBA66F}" type="slidenum">
              <a:rPr lang="en-US" smtClean="0"/>
              <a:t>‹#›</a:t>
            </a:fld>
            <a:endParaRPr lang="en-US"/>
          </a:p>
        </p:txBody>
      </p:sp>
    </p:spTree>
    <p:extLst>
      <p:ext uri="{BB962C8B-B14F-4D97-AF65-F5344CB8AC3E}">
        <p14:creationId xmlns:p14="http://schemas.microsoft.com/office/powerpoint/2010/main" val="1533039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1D51C3-64E1-42DE-92F0-D01312BAD7E5}"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5C76F-3AD2-4ADE-8C21-76C397DBA66F}" type="slidenum">
              <a:rPr lang="en-US" smtClean="0"/>
              <a:t>‹#›</a:t>
            </a:fld>
            <a:endParaRPr lang="en-US"/>
          </a:p>
        </p:txBody>
      </p:sp>
    </p:spTree>
    <p:extLst>
      <p:ext uri="{BB962C8B-B14F-4D97-AF65-F5344CB8AC3E}">
        <p14:creationId xmlns:p14="http://schemas.microsoft.com/office/powerpoint/2010/main" val="2305755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1D51C3-64E1-42DE-92F0-D01312BAD7E5}"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5C76F-3AD2-4ADE-8C21-76C397DBA66F}" type="slidenum">
              <a:rPr lang="en-US" smtClean="0"/>
              <a:t>‹#›</a:t>
            </a:fld>
            <a:endParaRPr lang="en-US"/>
          </a:p>
        </p:txBody>
      </p:sp>
    </p:spTree>
    <p:extLst>
      <p:ext uri="{BB962C8B-B14F-4D97-AF65-F5344CB8AC3E}">
        <p14:creationId xmlns:p14="http://schemas.microsoft.com/office/powerpoint/2010/main" val="2236734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oc id"/>
          <p:cNvSpPr txBox="1">
            <a:spLocks noChangeArrowheads="1"/>
          </p:cNvSpPr>
          <p:nvPr/>
        </p:nvSpPr>
        <p:spPr bwMode="auto">
          <a:xfrm>
            <a:off x="8614312" y="27941"/>
            <a:ext cx="301290" cy="93540"/>
          </a:xfrm>
          <a:prstGeom prst="rect">
            <a:avLst/>
          </a:prstGeom>
          <a:noFill/>
          <a:ln w="9525">
            <a:noFill/>
            <a:miter lim="800000"/>
            <a:headEnd/>
            <a:tailEnd/>
          </a:ln>
          <a:effectLst/>
        </p:spPr>
        <p:txBody>
          <a:bodyPr wrap="none" lIns="0" tIns="0" rIns="0" bIns="0"/>
          <a:lstStyle/>
          <a:p>
            <a:pPr algn="r">
              <a:defRPr/>
            </a:pPr>
            <a:endParaRPr lang="ru-RU" sz="800" dirty="0"/>
          </a:p>
        </p:txBody>
      </p:sp>
      <p:grpSp>
        <p:nvGrpSpPr>
          <p:cNvPr id="3" name="McK Title Elements"/>
          <p:cNvGrpSpPr>
            <a:grpSpLocks/>
          </p:cNvGrpSpPr>
          <p:nvPr/>
        </p:nvGrpSpPr>
        <p:grpSpPr bwMode="auto">
          <a:xfrm>
            <a:off x="1" y="1"/>
            <a:ext cx="9140760" cy="5144715"/>
            <a:chOff x="0" y="0"/>
            <a:chExt cx="5643" cy="4235"/>
          </a:xfrm>
        </p:grpSpPr>
        <p:sp>
          <p:nvSpPr>
            <p:cNvPr id="4" name="McK Document type" hidden="1"/>
            <p:cNvSpPr txBox="1">
              <a:spLocks noChangeArrowheads="1"/>
            </p:cNvSpPr>
            <p:nvPr userDrawn="1"/>
          </p:nvSpPr>
          <p:spPr bwMode="auto">
            <a:xfrm>
              <a:off x="1663" y="3065"/>
              <a:ext cx="3109" cy="177"/>
            </a:xfrm>
            <a:prstGeom prst="rect">
              <a:avLst/>
            </a:prstGeom>
            <a:noFill/>
            <a:ln w="9525">
              <a:noFill/>
              <a:miter lim="800000"/>
              <a:headEnd/>
              <a:tailEnd/>
            </a:ln>
            <a:effectLst/>
          </p:spPr>
          <p:txBody>
            <a:bodyPr lIns="0" tIns="0" rIns="0" bIns="0" anchor="b">
              <a:spAutoFit/>
            </a:bodyPr>
            <a:lstStyle/>
            <a:p>
              <a:pPr>
                <a:defRPr/>
              </a:pPr>
              <a:r>
                <a:rPr lang="en-US" sz="1400" dirty="0"/>
                <a:t>Document type</a:t>
              </a:r>
            </a:p>
          </p:txBody>
        </p:sp>
        <p:sp>
          <p:nvSpPr>
            <p:cNvPr id="5" name="McK Date" hidden="1"/>
            <p:cNvSpPr txBox="1">
              <a:spLocks noChangeArrowheads="1"/>
            </p:cNvSpPr>
            <p:nvPr userDrawn="1"/>
          </p:nvSpPr>
          <p:spPr bwMode="auto">
            <a:xfrm>
              <a:off x="1663" y="3275"/>
              <a:ext cx="3109" cy="177"/>
            </a:xfrm>
            <a:prstGeom prst="rect">
              <a:avLst/>
            </a:prstGeom>
            <a:noFill/>
            <a:ln w="9525">
              <a:noFill/>
              <a:miter lim="800000"/>
              <a:headEnd/>
              <a:tailEnd/>
            </a:ln>
            <a:effectLst/>
          </p:spPr>
          <p:txBody>
            <a:bodyPr lIns="0" tIns="0" rIns="0" bIns="0">
              <a:spAutoFit/>
            </a:bodyPr>
            <a:lstStyle/>
            <a:p>
              <a:pPr>
                <a:defRPr/>
              </a:pPr>
              <a:r>
                <a:rPr lang="en-US" sz="1400" dirty="0"/>
                <a:t>Date</a:t>
              </a:r>
            </a:p>
          </p:txBody>
        </p:sp>
        <p:sp>
          <p:nvSpPr>
            <p:cNvPr id="6" name="McK Disclaimer" hidden="1"/>
            <p:cNvSpPr>
              <a:spLocks noChangeArrowheads="1"/>
            </p:cNvSpPr>
            <p:nvPr userDrawn="1"/>
          </p:nvSpPr>
          <p:spPr bwMode="auto">
            <a:xfrm>
              <a:off x="1663" y="3665"/>
              <a:ext cx="2777" cy="203"/>
            </a:xfrm>
            <a:prstGeom prst="rect">
              <a:avLst/>
            </a:prstGeom>
            <a:noFill/>
            <a:ln w="9525">
              <a:noFill/>
              <a:miter lim="800000"/>
              <a:headEnd/>
              <a:tailEnd/>
            </a:ln>
            <a:effectLst/>
          </p:spPr>
          <p:txBody>
            <a:bodyPr lIns="0" tIns="0" rIns="0" bIns="0" anchor="b">
              <a:spAutoFit/>
            </a:bodyPr>
            <a:lstStyle/>
            <a:p>
              <a:pPr defTabSz="821202" eaLnBrk="0" hangingPunct="0">
                <a:defRPr/>
              </a:pPr>
              <a:r>
                <a:rPr lang="en-US" sz="800" dirty="0"/>
                <a:t>CONFIDENTIAL AND PROPRIETARY</a:t>
              </a:r>
            </a:p>
            <a:p>
              <a:pPr defTabSz="821202" eaLnBrk="0" hangingPunct="0">
                <a:defRPr/>
              </a:pPr>
              <a:r>
                <a:rPr lang="en-US" sz="800" dirty="0"/>
                <a:t>Any use of this material without specific permission of McKinsey &amp; Company is strictly prohibited</a:t>
              </a:r>
            </a:p>
          </p:txBody>
        </p:sp>
        <p:sp>
          <p:nvSpPr>
            <p:cNvPr id="7" name="TitleBottomPlaceholder" hidden="1"/>
            <p:cNvSpPr>
              <a:spLocks noChangeArrowheads="1"/>
            </p:cNvSpPr>
            <p:nvPr userDrawn="1"/>
          </p:nvSpPr>
          <p:spPr bwMode="auto">
            <a:xfrm>
              <a:off x="0" y="1410"/>
              <a:ext cx="1382" cy="2825"/>
            </a:xfrm>
            <a:prstGeom prst="rect">
              <a:avLst/>
            </a:prstGeom>
            <a:solidFill>
              <a:srgbClr val="0065CC"/>
            </a:solidFill>
            <a:ln w="9525">
              <a:noFill/>
              <a:miter lim="800000"/>
              <a:headEnd/>
              <a:tailEnd/>
            </a:ln>
            <a:effectLst/>
          </p:spPr>
          <p:txBody>
            <a:bodyPr wrap="none" anchor="ctr"/>
            <a:lstStyle/>
            <a:p>
              <a:pPr>
                <a:defRPr/>
              </a:pPr>
              <a:endParaRPr lang="en-US"/>
            </a:p>
          </p:txBody>
        </p:sp>
        <p:sp>
          <p:nvSpPr>
            <p:cNvPr id="8" name="TitleTopPlaceholder" hidden="1"/>
            <p:cNvSpPr>
              <a:spLocks noChangeArrowheads="1"/>
            </p:cNvSpPr>
            <p:nvPr userDrawn="1"/>
          </p:nvSpPr>
          <p:spPr bwMode="auto">
            <a:xfrm>
              <a:off x="0" y="0"/>
              <a:ext cx="1382" cy="1410"/>
            </a:xfrm>
            <a:prstGeom prst="rect">
              <a:avLst/>
            </a:prstGeom>
            <a:solidFill>
              <a:srgbClr val="91AFFF"/>
            </a:solidFill>
            <a:ln w="9525">
              <a:noFill/>
              <a:miter lim="800000"/>
              <a:headEnd/>
              <a:tailEnd/>
            </a:ln>
            <a:effectLst/>
          </p:spPr>
          <p:txBody>
            <a:bodyPr wrap="none" anchor="ctr"/>
            <a:lstStyle/>
            <a:p>
              <a:pPr>
                <a:defRPr/>
              </a:pPr>
              <a:endParaRPr lang="en-US"/>
            </a:p>
          </p:txBody>
        </p:sp>
        <p:sp>
          <p:nvSpPr>
            <p:cNvPr id="9"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p:spPr>
          <p:txBody>
            <a:bodyPr wrap="none" anchor="ctr"/>
            <a:lstStyle/>
            <a:p>
              <a:pPr>
                <a:defRPr/>
              </a:pPr>
              <a:endParaRPr lang="en-US"/>
            </a:p>
          </p:txBody>
        </p:sp>
      </p:grpSp>
      <p:pic>
        <p:nvPicPr>
          <p:cNvPr id="10" name="TitleBottomBarBW" hidden="1"/>
          <p:cNvPicPr>
            <a:picLocks noChangeAspect="1" noChangeArrowheads="1"/>
          </p:cNvPicPr>
          <p:nvPr/>
        </p:nvPicPr>
        <p:blipFill>
          <a:blip r:embed="rId2" cstate="print"/>
          <a:srcRect/>
          <a:stretch>
            <a:fillRect/>
          </a:stretch>
        </p:blipFill>
        <p:spPr bwMode="auto">
          <a:xfrm>
            <a:off x="7320061" y="4930909"/>
            <a:ext cx="1670055" cy="146992"/>
          </a:xfrm>
          <a:prstGeom prst="rect">
            <a:avLst/>
          </a:prstGeom>
          <a:noFill/>
          <a:ln w="9525">
            <a:noFill/>
            <a:miter lim="800000"/>
            <a:headEnd/>
            <a:tailEnd/>
          </a:ln>
        </p:spPr>
      </p:pic>
      <p:pic>
        <p:nvPicPr>
          <p:cNvPr id="13" name="Picture 3" descr="C:\Users\VAIO\Desktop\UN-LOGO.jpg"/>
          <p:cNvPicPr>
            <a:picLocks noChangeAspect="1" noChangeArrowheads="1"/>
          </p:cNvPicPr>
          <p:nvPr userDrawn="1"/>
        </p:nvPicPr>
        <p:blipFill>
          <a:blip r:embed="rId3" cstate="print"/>
          <a:srcRect/>
          <a:stretch>
            <a:fillRect/>
          </a:stretch>
        </p:blipFill>
        <p:spPr bwMode="auto">
          <a:xfrm>
            <a:off x="1" y="0"/>
            <a:ext cx="1069109" cy="801832"/>
          </a:xfrm>
          <a:prstGeom prst="rect">
            <a:avLst/>
          </a:prstGeom>
          <a:noFill/>
        </p:spPr>
      </p:pic>
    </p:spTree>
    <p:extLst>
      <p:ext uri="{BB962C8B-B14F-4D97-AF65-F5344CB8AC3E}">
        <p14:creationId xmlns:p14="http://schemas.microsoft.com/office/powerpoint/2010/main" val="2105604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1D51C3-64E1-42DE-92F0-D01312BAD7E5}"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5C76F-3AD2-4ADE-8C21-76C397DBA66F}" type="slidenum">
              <a:rPr lang="en-US" smtClean="0"/>
              <a:t>‹#›</a:t>
            </a:fld>
            <a:endParaRPr lang="en-US"/>
          </a:p>
        </p:txBody>
      </p:sp>
    </p:spTree>
    <p:extLst>
      <p:ext uri="{BB962C8B-B14F-4D97-AF65-F5344CB8AC3E}">
        <p14:creationId xmlns:p14="http://schemas.microsoft.com/office/powerpoint/2010/main" val="4036288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D51C3-64E1-42DE-92F0-D01312BAD7E5}"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5C76F-3AD2-4ADE-8C21-76C397DBA66F}" type="slidenum">
              <a:rPr lang="en-US" smtClean="0"/>
              <a:t>‹#›</a:t>
            </a:fld>
            <a:endParaRPr lang="en-US"/>
          </a:p>
        </p:txBody>
      </p:sp>
    </p:spTree>
    <p:extLst>
      <p:ext uri="{BB962C8B-B14F-4D97-AF65-F5344CB8AC3E}">
        <p14:creationId xmlns:p14="http://schemas.microsoft.com/office/powerpoint/2010/main" val="3153497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1D51C3-64E1-42DE-92F0-D01312BAD7E5}"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5C76F-3AD2-4ADE-8C21-76C397DBA66F}" type="slidenum">
              <a:rPr lang="en-US" smtClean="0"/>
              <a:t>‹#›</a:t>
            </a:fld>
            <a:endParaRPr lang="en-US"/>
          </a:p>
        </p:txBody>
      </p:sp>
    </p:spTree>
    <p:extLst>
      <p:ext uri="{BB962C8B-B14F-4D97-AF65-F5344CB8AC3E}">
        <p14:creationId xmlns:p14="http://schemas.microsoft.com/office/powerpoint/2010/main" val="191795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1D51C3-64E1-42DE-92F0-D01312BAD7E5}" type="datetimeFigureOut">
              <a:rPr lang="en-US" smtClean="0"/>
              <a:t>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B5C76F-3AD2-4ADE-8C21-76C397DBA66F}" type="slidenum">
              <a:rPr lang="en-US" smtClean="0"/>
              <a:t>‹#›</a:t>
            </a:fld>
            <a:endParaRPr lang="en-US"/>
          </a:p>
        </p:txBody>
      </p:sp>
    </p:spTree>
    <p:extLst>
      <p:ext uri="{BB962C8B-B14F-4D97-AF65-F5344CB8AC3E}">
        <p14:creationId xmlns:p14="http://schemas.microsoft.com/office/powerpoint/2010/main" val="1049351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1D51C3-64E1-42DE-92F0-D01312BAD7E5}" type="datetimeFigureOut">
              <a:rPr lang="en-US" smtClean="0"/>
              <a:t>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B5C76F-3AD2-4ADE-8C21-76C397DBA66F}" type="slidenum">
              <a:rPr lang="en-US" smtClean="0"/>
              <a:t>‹#›</a:t>
            </a:fld>
            <a:endParaRPr lang="en-US"/>
          </a:p>
        </p:txBody>
      </p:sp>
    </p:spTree>
    <p:extLst>
      <p:ext uri="{BB962C8B-B14F-4D97-AF65-F5344CB8AC3E}">
        <p14:creationId xmlns:p14="http://schemas.microsoft.com/office/powerpoint/2010/main" val="3892102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D51C3-64E1-42DE-92F0-D01312BAD7E5}" type="datetimeFigureOut">
              <a:rPr lang="en-US" smtClean="0"/>
              <a:t>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B5C76F-3AD2-4ADE-8C21-76C397DBA66F}" type="slidenum">
              <a:rPr lang="en-US" smtClean="0"/>
              <a:t>‹#›</a:t>
            </a:fld>
            <a:endParaRPr lang="en-US"/>
          </a:p>
        </p:txBody>
      </p:sp>
    </p:spTree>
    <p:extLst>
      <p:ext uri="{BB962C8B-B14F-4D97-AF65-F5344CB8AC3E}">
        <p14:creationId xmlns:p14="http://schemas.microsoft.com/office/powerpoint/2010/main" val="93713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1D51C3-64E1-42DE-92F0-D01312BAD7E5}"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5C76F-3AD2-4ADE-8C21-76C397DBA66F}" type="slidenum">
              <a:rPr lang="en-US" smtClean="0"/>
              <a:t>‹#›</a:t>
            </a:fld>
            <a:endParaRPr lang="en-US"/>
          </a:p>
        </p:txBody>
      </p:sp>
    </p:spTree>
    <p:extLst>
      <p:ext uri="{BB962C8B-B14F-4D97-AF65-F5344CB8AC3E}">
        <p14:creationId xmlns:p14="http://schemas.microsoft.com/office/powerpoint/2010/main" val="154693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1D51C3-64E1-42DE-92F0-D01312BAD7E5}"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5C76F-3AD2-4ADE-8C21-76C397DBA66F}" type="slidenum">
              <a:rPr lang="en-US" smtClean="0"/>
              <a:t>‹#›</a:t>
            </a:fld>
            <a:endParaRPr lang="en-US"/>
          </a:p>
        </p:txBody>
      </p:sp>
    </p:spTree>
    <p:extLst>
      <p:ext uri="{BB962C8B-B14F-4D97-AF65-F5344CB8AC3E}">
        <p14:creationId xmlns:p14="http://schemas.microsoft.com/office/powerpoint/2010/main" val="4203658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7000">
              <a:schemeClr val="bg1"/>
            </a:gs>
            <a:gs pos="79000">
              <a:srgbClr val="DBE7F6"/>
            </a:gs>
            <a:gs pos="90000">
              <a:schemeClr val="tx2">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C1D51C3-64E1-42DE-92F0-D01312BAD7E5}" type="datetimeFigureOut">
              <a:rPr lang="en-US" smtClean="0"/>
              <a:t>12/3/2015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B5C76F-3AD2-4ADE-8C21-76C397DBA66F}" type="slidenum">
              <a:rPr lang="en-US" smtClean="0"/>
              <a:t>‹#›</a:t>
            </a:fld>
            <a:endParaRPr lang="en-US"/>
          </a:p>
        </p:txBody>
      </p:sp>
    </p:spTree>
    <p:extLst>
      <p:ext uri="{BB962C8B-B14F-4D97-AF65-F5344CB8AC3E}">
        <p14:creationId xmlns:p14="http://schemas.microsoft.com/office/powerpoint/2010/main" val="3662115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pn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2.jpeg"/><Relationship Id="rId4" Type="http://schemas.openxmlformats.org/officeDocument/2006/relationships/image" Target="../media/image4.pn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95400" y="895350"/>
            <a:ext cx="3048694" cy="30486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01000" y="4321811"/>
            <a:ext cx="1066800" cy="7645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09550"/>
            <a:ext cx="7772400" cy="914400"/>
          </a:xfrm>
        </p:spPr>
        <p:txBody>
          <a:bodyPr anchor="b" anchorCtr="0">
            <a:noAutofit/>
          </a:bodyPr>
          <a:lstStyle/>
          <a:p>
            <a:r>
              <a:rPr lang="en-US" sz="2800" b="1" dirty="0" smtClean="0">
                <a:solidFill>
                  <a:schemeClr val="tx2">
                    <a:lumMod val="60000"/>
                    <a:lumOff val="40000"/>
                  </a:schemeClr>
                </a:solidFill>
                <a:effectLst>
                  <a:outerShdw blurRad="38100" dist="38100" dir="2700000" algn="tl">
                    <a:srgbClr val="000000">
                      <a:alpha val="43137"/>
                    </a:srgbClr>
                  </a:outerShdw>
                </a:effectLst>
              </a:rPr>
              <a:t>Outreach to Global Decision-makers: </a:t>
            </a:r>
            <a:br>
              <a:rPr lang="en-US" sz="2800" b="1" dirty="0" smtClean="0">
                <a:solidFill>
                  <a:schemeClr val="tx2">
                    <a:lumMod val="60000"/>
                    <a:lumOff val="40000"/>
                  </a:schemeClr>
                </a:solidFill>
                <a:effectLst>
                  <a:outerShdw blurRad="38100" dist="38100" dir="2700000" algn="tl">
                    <a:srgbClr val="000000">
                      <a:alpha val="43137"/>
                    </a:srgbClr>
                  </a:outerShdw>
                </a:effectLst>
              </a:rPr>
            </a:br>
            <a:r>
              <a:rPr lang="en-US" sz="2800" b="1" dirty="0" smtClean="0">
                <a:solidFill>
                  <a:schemeClr val="tx2">
                    <a:lumMod val="60000"/>
                    <a:lumOff val="40000"/>
                  </a:schemeClr>
                </a:solidFill>
                <a:effectLst>
                  <a:outerShdw blurRad="38100" dist="38100" dir="2700000" algn="tl">
                    <a:srgbClr val="000000">
                      <a:alpha val="43137"/>
                    </a:srgbClr>
                  </a:outerShdw>
                </a:effectLst>
              </a:rPr>
              <a:t>Lessons Learned since Rio 1992</a:t>
            </a:r>
            <a:endParaRPr lang="en-CA" sz="2800" b="1" dirty="0">
              <a:solidFill>
                <a:schemeClr val="tx2">
                  <a:lumMod val="60000"/>
                  <a:lumOff val="4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06857" y="3714750"/>
            <a:ext cx="8515200" cy="759402"/>
          </a:xfrm>
        </p:spPr>
        <p:txBody>
          <a:bodyPr>
            <a:normAutofit fontScale="62500" lnSpcReduction="20000"/>
          </a:bodyPr>
          <a:lstStyle/>
          <a:p>
            <a:r>
              <a:rPr lang="en-US" sz="2900" b="1" dirty="0" smtClean="0">
                <a:solidFill>
                  <a:schemeClr val="tx1">
                    <a:lumMod val="65000"/>
                    <a:lumOff val="35000"/>
                  </a:schemeClr>
                </a:solidFill>
              </a:rPr>
              <a:t>Kimo </a:t>
            </a:r>
            <a:r>
              <a:rPr lang="en-US" sz="2900" b="1" dirty="0">
                <a:solidFill>
                  <a:schemeClr val="tx1">
                    <a:lumMod val="65000"/>
                    <a:lumOff val="35000"/>
                  </a:schemeClr>
                </a:solidFill>
              </a:rPr>
              <a:t>Goree    </a:t>
            </a:r>
            <a:r>
              <a:rPr lang="en-US" sz="2900" b="1" dirty="0" smtClean="0">
                <a:solidFill>
                  <a:schemeClr val="tx1">
                    <a:lumMod val="65000"/>
                    <a:lumOff val="35000"/>
                  </a:schemeClr>
                </a:solidFill>
              </a:rPr>
              <a:t>kimo@iisd.org</a:t>
            </a:r>
          </a:p>
          <a:p>
            <a:r>
              <a:rPr lang="en-US" sz="2200" b="1" dirty="0" smtClean="0">
                <a:solidFill>
                  <a:schemeClr val="tx1">
                    <a:lumMod val="65000"/>
                    <a:lumOff val="35000"/>
                  </a:schemeClr>
                </a:solidFill>
              </a:rPr>
              <a:t>Director – Reporting Services</a:t>
            </a:r>
          </a:p>
          <a:p>
            <a:r>
              <a:rPr lang="en-US" sz="200" b="1" dirty="0">
                <a:solidFill>
                  <a:schemeClr val="tx1">
                    <a:lumMod val="65000"/>
                    <a:lumOff val="35000"/>
                  </a:schemeClr>
                </a:solidFill>
              </a:rPr>
              <a:t/>
            </a:r>
            <a:br>
              <a:rPr lang="en-US" sz="200" b="1" dirty="0">
                <a:solidFill>
                  <a:schemeClr val="tx1">
                    <a:lumMod val="65000"/>
                    <a:lumOff val="35000"/>
                  </a:schemeClr>
                </a:solidFill>
              </a:rPr>
            </a:br>
            <a:r>
              <a:rPr lang="en-GB" sz="2200" b="1" dirty="0" smtClean="0">
                <a:solidFill>
                  <a:schemeClr val="tx1">
                    <a:lumMod val="65000"/>
                    <a:lumOff val="35000"/>
                  </a:schemeClr>
                </a:solidFill>
              </a:rPr>
              <a:t>International </a:t>
            </a:r>
            <a:r>
              <a:rPr lang="en-GB" sz="2200" b="1" dirty="0">
                <a:solidFill>
                  <a:schemeClr val="tx1">
                    <a:lumMod val="65000"/>
                    <a:lumOff val="35000"/>
                  </a:schemeClr>
                </a:solidFill>
              </a:rPr>
              <a:t>Institute for Sustainable </a:t>
            </a:r>
            <a:r>
              <a:rPr lang="en-GB" sz="2200" b="1" dirty="0" smtClean="0">
                <a:solidFill>
                  <a:schemeClr val="tx1">
                    <a:lumMod val="65000"/>
                    <a:lumOff val="35000"/>
                  </a:schemeClr>
                </a:solidFill>
              </a:rPr>
              <a:t>Development (IISD)</a:t>
            </a:r>
            <a:endParaRPr lang="en-US" b="1" dirty="0">
              <a:solidFill>
                <a:schemeClr val="tx1">
                  <a:lumMod val="65000"/>
                  <a:lumOff val="35000"/>
                </a:schemeClr>
              </a:solidFill>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1818" y="4570485"/>
            <a:ext cx="2739107" cy="5158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5528"/>
            <a:ext cx="613713" cy="613713"/>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55082" y="1144272"/>
            <a:ext cx="2466975" cy="2466975"/>
          </a:xfrm>
          <a:prstGeom prst="rect">
            <a:avLst/>
          </a:prstGeom>
        </p:spPr>
      </p:pic>
    </p:spTree>
    <p:extLst>
      <p:ext uri="{BB962C8B-B14F-4D97-AF65-F5344CB8AC3E}">
        <p14:creationId xmlns:p14="http://schemas.microsoft.com/office/powerpoint/2010/main" val="727654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5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500"/>
                                        <p:tgtEl>
                                          <p:spTgt spid="9"/>
                                        </p:tgtEl>
                                      </p:cBhvr>
                                    </p:animEffect>
                                    <p:anim calcmode="lin" valueType="num">
                                      <p:cBhvr>
                                        <p:cTn id="13" dur="1500" fill="hold"/>
                                        <p:tgtEl>
                                          <p:spTgt spid="9"/>
                                        </p:tgtEl>
                                        <p:attrNameLst>
                                          <p:attrName>style.rotation</p:attrName>
                                        </p:attrNameLst>
                                      </p:cBhvr>
                                      <p:tavLst>
                                        <p:tav tm="0">
                                          <p:val>
                                            <p:fltVal val="720"/>
                                          </p:val>
                                        </p:tav>
                                        <p:tav tm="100000">
                                          <p:val>
                                            <p:fltVal val="0"/>
                                          </p:val>
                                        </p:tav>
                                      </p:tavLst>
                                    </p:anim>
                                    <p:anim calcmode="lin" valueType="num">
                                      <p:cBhvr>
                                        <p:cTn id="14" dur="1500" fill="hold"/>
                                        <p:tgtEl>
                                          <p:spTgt spid="9"/>
                                        </p:tgtEl>
                                        <p:attrNameLst>
                                          <p:attrName>ppt_h</p:attrName>
                                        </p:attrNameLst>
                                      </p:cBhvr>
                                      <p:tavLst>
                                        <p:tav tm="0">
                                          <p:val>
                                            <p:fltVal val="0"/>
                                          </p:val>
                                        </p:tav>
                                        <p:tav tm="100000">
                                          <p:val>
                                            <p:strVal val="#ppt_h"/>
                                          </p:val>
                                        </p:tav>
                                      </p:tavLst>
                                    </p:anim>
                                    <p:anim calcmode="lin" valueType="num">
                                      <p:cBhvr>
                                        <p:cTn id="15" dur="1500" fill="hold"/>
                                        <p:tgtEl>
                                          <p:spTgt spid="9"/>
                                        </p:tgtEl>
                                        <p:attrNameLst>
                                          <p:attrName>ppt_w</p:attrName>
                                        </p:attrNameLst>
                                      </p:cBhvr>
                                      <p:tavLst>
                                        <p:tav tm="0">
                                          <p:val>
                                            <p:fltVal val="0"/>
                                          </p:val>
                                        </p:tav>
                                        <p:tav tm="100000">
                                          <p:val>
                                            <p:strVal val="#ppt_w"/>
                                          </p:val>
                                        </p:tav>
                                      </p:tavLst>
                                    </p:anim>
                                  </p:childTnLst>
                                </p:cTn>
                              </p:par>
                              <p:par>
                                <p:cTn id="16" presetID="42" presetClass="path" presetSubtype="0" accel="50000" decel="50000" fill="hold" nodeType="withEffect">
                                  <p:stCondLst>
                                    <p:cond delay="0"/>
                                  </p:stCondLst>
                                  <p:childTnLst>
                                    <p:animMotion origin="layout" path="M 1.94444E-6 3.57011E-6 L -0.49879 -0.00278 " pathEditMode="relative" rAng="0" ptsTypes="AA">
                                      <p:cBhvr>
                                        <p:cTn id="17" dur="2000" fill="hold"/>
                                        <p:tgtEl>
                                          <p:spTgt spid="9"/>
                                        </p:tgtEl>
                                        <p:attrNameLst>
                                          <p:attrName>ppt_x</p:attrName>
                                          <p:attrName>ppt_y</p:attrName>
                                        </p:attrNameLst>
                                      </p:cBhvr>
                                      <p:rCtr x="-24948" y="-154"/>
                                    </p:animMotion>
                                  </p:childTnLst>
                                </p:cTn>
                              </p:par>
                            </p:childTnLst>
                          </p:cTn>
                        </p:par>
                        <p:par>
                          <p:cTn id="18" fill="hold">
                            <p:stCondLst>
                              <p:cond delay="2000"/>
                            </p:stCondLst>
                            <p:childTnLst>
                              <p:par>
                                <p:cTn id="19" presetID="53" presetClass="entr" presetSubtype="16" fill="hold" nodeType="afterEffect">
                                  <p:stCondLst>
                                    <p:cond delay="500"/>
                                  </p:stCondLst>
                                  <p:childTnLst>
                                    <p:set>
                                      <p:cBhvr>
                                        <p:cTn id="20" dur="1" fill="hold">
                                          <p:stCondLst>
                                            <p:cond delay="0"/>
                                          </p:stCondLst>
                                        </p:cTn>
                                        <p:tgtEl>
                                          <p:spTgt spid="1027"/>
                                        </p:tgtEl>
                                        <p:attrNameLst>
                                          <p:attrName>style.visibility</p:attrName>
                                        </p:attrNameLst>
                                      </p:cBhvr>
                                      <p:to>
                                        <p:strVal val="visible"/>
                                      </p:to>
                                    </p:set>
                                    <p:anim calcmode="lin" valueType="num">
                                      <p:cBhvr>
                                        <p:cTn id="21" dur="1500" fill="hold"/>
                                        <p:tgtEl>
                                          <p:spTgt spid="1027"/>
                                        </p:tgtEl>
                                        <p:attrNameLst>
                                          <p:attrName>ppt_w</p:attrName>
                                        </p:attrNameLst>
                                      </p:cBhvr>
                                      <p:tavLst>
                                        <p:tav tm="0">
                                          <p:val>
                                            <p:fltVal val="0"/>
                                          </p:val>
                                        </p:tav>
                                        <p:tav tm="100000">
                                          <p:val>
                                            <p:strVal val="#ppt_w"/>
                                          </p:val>
                                        </p:tav>
                                      </p:tavLst>
                                    </p:anim>
                                    <p:anim calcmode="lin" valueType="num">
                                      <p:cBhvr>
                                        <p:cTn id="22" dur="1500" fill="hold"/>
                                        <p:tgtEl>
                                          <p:spTgt spid="1027"/>
                                        </p:tgtEl>
                                        <p:attrNameLst>
                                          <p:attrName>ppt_h</p:attrName>
                                        </p:attrNameLst>
                                      </p:cBhvr>
                                      <p:tavLst>
                                        <p:tav tm="0">
                                          <p:val>
                                            <p:fltVal val="0"/>
                                          </p:val>
                                        </p:tav>
                                        <p:tav tm="100000">
                                          <p:val>
                                            <p:strVal val="#ppt_h"/>
                                          </p:val>
                                        </p:tav>
                                      </p:tavLst>
                                    </p:anim>
                                    <p:animEffect transition="in" filter="fade">
                                      <p:cBhvr>
                                        <p:cTn id="23" dur="1500"/>
                                        <p:tgtEl>
                                          <p:spTgt spid="1027"/>
                                        </p:tgtEl>
                                      </p:cBhvr>
                                    </p:animEffect>
                                  </p:childTnLst>
                                </p:cTn>
                              </p:par>
                              <p:par>
                                <p:cTn id="24" presetID="42" presetClass="path" presetSubtype="0" accel="50000" decel="50000" fill="hold" nodeType="withEffect">
                                  <p:stCondLst>
                                    <p:cond delay="0"/>
                                  </p:stCondLst>
                                  <p:childTnLst>
                                    <p:animMotion origin="layout" path="M 0.025 -0.01482 L 0.375 -0.01482 " pathEditMode="relative" rAng="0" ptsTypes="AA">
                                      <p:cBhvr>
                                        <p:cTn id="25" dur="2000" fill="hold"/>
                                        <p:tgtEl>
                                          <p:spTgt spid="1027"/>
                                        </p:tgtEl>
                                        <p:attrNameLst>
                                          <p:attrName>ppt_x</p:attrName>
                                          <p:attrName>ppt_y</p:attrName>
                                        </p:attrNameLst>
                                      </p:cBhvr>
                                      <p:rCtr x="17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528"/>
            <a:ext cx="613713" cy="613713"/>
          </a:xfrm>
          <a:prstGeom prst="rect">
            <a:avLst/>
          </a:prstGeom>
        </p:spPr>
      </p:pic>
      <p:pic>
        <p:nvPicPr>
          <p:cNvPr id="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01000" y="4321811"/>
            <a:ext cx="1066800" cy="76453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1818" y="4570485"/>
            <a:ext cx="2739107" cy="515865"/>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4188" y="1080000"/>
            <a:ext cx="4590000" cy="3060000"/>
          </a:xfrm>
          <a:prstGeom prst="rect">
            <a:avLst/>
          </a:prstGeom>
        </p:spPr>
      </p:pic>
      <p:pic>
        <p:nvPicPr>
          <p:cNvPr id="66" name="Picture 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0843" y="1080000"/>
            <a:ext cx="5751695" cy="3060000"/>
          </a:xfrm>
          <a:prstGeom prst="rect">
            <a:avLst/>
          </a:prstGeom>
        </p:spPr>
      </p:pic>
      <p:pic>
        <p:nvPicPr>
          <p:cNvPr id="67" name="Picture 6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47463" y="1080000"/>
            <a:ext cx="5510753" cy="3060000"/>
          </a:xfrm>
          <a:prstGeom prst="rect">
            <a:avLst/>
          </a:prstGeom>
        </p:spPr>
      </p:pic>
      <p:pic>
        <p:nvPicPr>
          <p:cNvPr id="68" name="Picture 6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48908" y="1080000"/>
            <a:ext cx="3213559" cy="3060000"/>
          </a:xfrm>
          <a:prstGeom prst="rect">
            <a:avLst/>
          </a:prstGeom>
        </p:spPr>
      </p:pic>
      <p:pic>
        <p:nvPicPr>
          <p:cNvPr id="72" name="Picture 7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45600" y="1095675"/>
            <a:ext cx="4160000" cy="3060000"/>
          </a:xfrm>
          <a:prstGeom prst="rect">
            <a:avLst/>
          </a:prstGeom>
        </p:spPr>
      </p:pic>
      <p:pic>
        <p:nvPicPr>
          <p:cNvPr id="74" name="Picture 7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82985" y="8659"/>
            <a:ext cx="3639708" cy="5143500"/>
          </a:xfrm>
          <a:prstGeom prst="rect">
            <a:avLst/>
          </a:prstGeom>
        </p:spPr>
      </p:pic>
      <p:sp>
        <p:nvSpPr>
          <p:cNvPr id="2" name="TextBox 1"/>
          <p:cNvSpPr txBox="1"/>
          <p:nvPr/>
        </p:nvSpPr>
        <p:spPr>
          <a:xfrm>
            <a:off x="2782985" y="1511100"/>
            <a:ext cx="3639708" cy="1898850"/>
          </a:xfrm>
          <a:prstGeom prst="rect">
            <a:avLst/>
          </a:prstGeom>
          <a:solidFill>
            <a:schemeClr val="bg1"/>
          </a:solidFill>
        </p:spPr>
        <p:txBody>
          <a:bodyPr vert="horz" wrap="square" lIns="91440" tIns="45720" rIns="91440" bIns="45720" rtlCol="0">
            <a:noAutofit/>
          </a:bodyPr>
          <a:lstStyle/>
          <a:p>
            <a:pPr algn="ctr"/>
            <a:r>
              <a:rPr lang="en-US" sz="11500" dirty="0" smtClean="0">
                <a:solidFill>
                  <a:prstClr val="black"/>
                </a:solidFill>
                <a:effectLst>
                  <a:outerShdw blurRad="60007" dist="200025" dir="9600000" sy="30000" kx="-1800000" algn="bl" rotWithShape="0">
                    <a:prstClr val="black">
                      <a:alpha val="32000"/>
                    </a:prstClr>
                  </a:outerShdw>
                </a:effectLst>
                <a:latin typeface="Times New Roman" pitchFamily="18" charset="0"/>
                <a:cs typeface="Times New Roman" pitchFamily="18" charset="0"/>
              </a:rPr>
              <a:t>ENB</a:t>
            </a:r>
            <a:endParaRPr lang="en-US" sz="13800" dirty="0">
              <a:solidFill>
                <a:prstClr val="black"/>
              </a:solidFill>
              <a:effectLst>
                <a:outerShdw blurRad="60007" dist="200025" dir="9600000" sy="30000" kx="-1800000" algn="bl" rotWithShape="0">
                  <a:prstClr val="black">
                    <a:alpha val="32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210907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250"/>
                                        <p:tgtEl>
                                          <p:spTgt spid="66"/>
                                        </p:tgtEl>
                                      </p:cBhvr>
                                    </p:animEffect>
                                  </p:childTnLst>
                                </p:cTn>
                              </p:par>
                            </p:childTnLst>
                          </p:cTn>
                        </p:par>
                        <p:par>
                          <p:cTn id="8" fill="hold">
                            <p:stCondLst>
                              <p:cond delay="250"/>
                            </p:stCondLst>
                            <p:childTnLst>
                              <p:par>
                                <p:cTn id="9" presetID="10" presetClass="exit" presetSubtype="0" fill="hold" nodeType="afterEffect">
                                  <p:stCondLst>
                                    <p:cond delay="1500"/>
                                  </p:stCondLst>
                                  <p:childTnLst>
                                    <p:animEffect transition="out" filter="fade">
                                      <p:cBhvr>
                                        <p:cTn id="10" dur="250"/>
                                        <p:tgtEl>
                                          <p:spTgt spid="66"/>
                                        </p:tgtEl>
                                      </p:cBhvr>
                                    </p:animEffect>
                                    <p:set>
                                      <p:cBhvr>
                                        <p:cTn id="11" dur="1" fill="hold">
                                          <p:stCondLst>
                                            <p:cond delay="249"/>
                                          </p:stCondLst>
                                        </p:cTn>
                                        <p:tgtEl>
                                          <p:spTgt spid="66"/>
                                        </p:tgtEl>
                                        <p:attrNameLst>
                                          <p:attrName>style.visibility</p:attrName>
                                        </p:attrNameLst>
                                      </p:cBhvr>
                                      <p:to>
                                        <p:strVal val="hidden"/>
                                      </p:to>
                                    </p:set>
                                  </p:childTnLst>
                                </p:cTn>
                              </p:par>
                              <p:par>
                                <p:cTn id="12" presetID="10" presetClass="entr" presetSubtype="0" fill="hold" nodeType="withEffect">
                                  <p:stCondLst>
                                    <p:cond delay="150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250"/>
                                        <p:tgtEl>
                                          <p:spTgt spid="65"/>
                                        </p:tgtEl>
                                      </p:cBhvr>
                                    </p:animEffect>
                                  </p:childTnLst>
                                </p:cTn>
                              </p:par>
                            </p:childTnLst>
                          </p:cTn>
                        </p:par>
                        <p:par>
                          <p:cTn id="15" fill="hold">
                            <p:stCondLst>
                              <p:cond delay="2000"/>
                            </p:stCondLst>
                            <p:childTnLst>
                              <p:par>
                                <p:cTn id="16" presetID="10" presetClass="exit" presetSubtype="0" fill="hold" nodeType="afterEffect">
                                  <p:stCondLst>
                                    <p:cond delay="1500"/>
                                  </p:stCondLst>
                                  <p:childTnLst>
                                    <p:animEffect transition="out" filter="fade">
                                      <p:cBhvr>
                                        <p:cTn id="17" dur="250"/>
                                        <p:tgtEl>
                                          <p:spTgt spid="65"/>
                                        </p:tgtEl>
                                      </p:cBhvr>
                                    </p:animEffect>
                                    <p:set>
                                      <p:cBhvr>
                                        <p:cTn id="18" dur="1" fill="hold">
                                          <p:stCondLst>
                                            <p:cond delay="249"/>
                                          </p:stCondLst>
                                        </p:cTn>
                                        <p:tgtEl>
                                          <p:spTgt spid="65"/>
                                        </p:tgtEl>
                                        <p:attrNameLst>
                                          <p:attrName>style.visibility</p:attrName>
                                        </p:attrNameLst>
                                      </p:cBhvr>
                                      <p:to>
                                        <p:strVal val="hidden"/>
                                      </p:to>
                                    </p:set>
                                  </p:childTnLst>
                                </p:cTn>
                              </p:par>
                              <p:par>
                                <p:cTn id="19" presetID="10" presetClass="entr" presetSubtype="0" fill="hold" nodeType="withEffect">
                                  <p:stCondLst>
                                    <p:cond delay="1500"/>
                                  </p:stCondLst>
                                  <p:childTnLst>
                                    <p:set>
                                      <p:cBhvr>
                                        <p:cTn id="20" dur="1" fill="hold">
                                          <p:stCondLst>
                                            <p:cond delay="0"/>
                                          </p:stCondLst>
                                        </p:cTn>
                                        <p:tgtEl>
                                          <p:spTgt spid="67"/>
                                        </p:tgtEl>
                                        <p:attrNameLst>
                                          <p:attrName>style.visibility</p:attrName>
                                        </p:attrNameLst>
                                      </p:cBhvr>
                                      <p:to>
                                        <p:strVal val="visible"/>
                                      </p:to>
                                    </p:set>
                                    <p:animEffect transition="in" filter="fade">
                                      <p:cBhvr>
                                        <p:cTn id="21" dur="250"/>
                                        <p:tgtEl>
                                          <p:spTgt spid="67"/>
                                        </p:tgtEl>
                                      </p:cBhvr>
                                    </p:animEffect>
                                  </p:childTnLst>
                                </p:cTn>
                              </p:par>
                            </p:childTnLst>
                          </p:cTn>
                        </p:par>
                        <p:par>
                          <p:cTn id="22" fill="hold">
                            <p:stCondLst>
                              <p:cond delay="3750"/>
                            </p:stCondLst>
                            <p:childTnLst>
                              <p:par>
                                <p:cTn id="23" presetID="10" presetClass="exit" presetSubtype="0" fill="hold" nodeType="afterEffect">
                                  <p:stCondLst>
                                    <p:cond delay="1500"/>
                                  </p:stCondLst>
                                  <p:childTnLst>
                                    <p:animEffect transition="out" filter="fade">
                                      <p:cBhvr>
                                        <p:cTn id="24" dur="250"/>
                                        <p:tgtEl>
                                          <p:spTgt spid="67"/>
                                        </p:tgtEl>
                                      </p:cBhvr>
                                    </p:animEffect>
                                    <p:set>
                                      <p:cBhvr>
                                        <p:cTn id="25" dur="1" fill="hold">
                                          <p:stCondLst>
                                            <p:cond delay="249"/>
                                          </p:stCondLst>
                                        </p:cTn>
                                        <p:tgtEl>
                                          <p:spTgt spid="67"/>
                                        </p:tgtEl>
                                        <p:attrNameLst>
                                          <p:attrName>style.visibility</p:attrName>
                                        </p:attrNameLst>
                                      </p:cBhvr>
                                      <p:to>
                                        <p:strVal val="hidden"/>
                                      </p:to>
                                    </p:set>
                                  </p:childTnLst>
                                </p:cTn>
                              </p:par>
                              <p:par>
                                <p:cTn id="26" presetID="10" presetClass="entr" presetSubtype="0" fill="hold" nodeType="withEffect">
                                  <p:stCondLst>
                                    <p:cond delay="150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250"/>
                                        <p:tgtEl>
                                          <p:spTgt spid="68"/>
                                        </p:tgtEl>
                                      </p:cBhvr>
                                    </p:animEffect>
                                  </p:childTnLst>
                                </p:cTn>
                              </p:par>
                            </p:childTnLst>
                          </p:cTn>
                        </p:par>
                        <p:par>
                          <p:cTn id="29" fill="hold">
                            <p:stCondLst>
                              <p:cond delay="5500"/>
                            </p:stCondLst>
                            <p:childTnLst>
                              <p:par>
                                <p:cTn id="30" presetID="10" presetClass="exit" presetSubtype="0" fill="hold" nodeType="afterEffect">
                                  <p:stCondLst>
                                    <p:cond delay="1500"/>
                                  </p:stCondLst>
                                  <p:childTnLst>
                                    <p:animEffect transition="out" filter="fade">
                                      <p:cBhvr>
                                        <p:cTn id="31" dur="250"/>
                                        <p:tgtEl>
                                          <p:spTgt spid="68"/>
                                        </p:tgtEl>
                                      </p:cBhvr>
                                    </p:animEffect>
                                    <p:set>
                                      <p:cBhvr>
                                        <p:cTn id="32" dur="1" fill="hold">
                                          <p:stCondLst>
                                            <p:cond delay="249"/>
                                          </p:stCondLst>
                                        </p:cTn>
                                        <p:tgtEl>
                                          <p:spTgt spid="68"/>
                                        </p:tgtEl>
                                        <p:attrNameLst>
                                          <p:attrName>style.visibility</p:attrName>
                                        </p:attrNameLst>
                                      </p:cBhvr>
                                      <p:to>
                                        <p:strVal val="hidden"/>
                                      </p:to>
                                    </p:set>
                                  </p:childTnLst>
                                </p:cTn>
                              </p:par>
                              <p:par>
                                <p:cTn id="33" presetID="10" presetClass="entr" presetSubtype="0" fill="hold" nodeType="withEffect">
                                  <p:stCondLst>
                                    <p:cond delay="150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250"/>
                                        <p:tgtEl>
                                          <p:spTgt spid="72"/>
                                        </p:tgtEl>
                                      </p:cBhvr>
                                    </p:animEffect>
                                  </p:childTnLst>
                                </p:cTn>
                              </p:par>
                            </p:childTnLst>
                          </p:cTn>
                        </p:par>
                        <p:par>
                          <p:cTn id="36" fill="hold">
                            <p:stCondLst>
                              <p:cond delay="7250"/>
                            </p:stCondLst>
                            <p:childTnLst>
                              <p:par>
                                <p:cTn id="37" presetID="6" presetClass="entr" presetSubtype="16" fill="hold" nodeType="afterEffect">
                                  <p:stCondLst>
                                    <p:cond delay="1500"/>
                                  </p:stCondLst>
                                  <p:childTnLst>
                                    <p:set>
                                      <p:cBhvr>
                                        <p:cTn id="38" dur="1" fill="hold">
                                          <p:stCondLst>
                                            <p:cond delay="0"/>
                                          </p:stCondLst>
                                        </p:cTn>
                                        <p:tgtEl>
                                          <p:spTgt spid="74"/>
                                        </p:tgtEl>
                                        <p:attrNameLst>
                                          <p:attrName>style.visibility</p:attrName>
                                        </p:attrNameLst>
                                      </p:cBhvr>
                                      <p:to>
                                        <p:strVal val="visible"/>
                                      </p:to>
                                    </p:set>
                                    <p:animEffect transition="in" filter="circle(in)">
                                      <p:cBhvr>
                                        <p:cTn id="39" dur="1500"/>
                                        <p:tgtEl>
                                          <p:spTgt spid="74"/>
                                        </p:tgtEl>
                                      </p:cBhvr>
                                    </p:animEffect>
                                  </p:childTnLst>
                                </p:cTn>
                              </p:par>
                              <p:par>
                                <p:cTn id="40" presetID="10" presetClass="exit" presetSubtype="0" fill="hold" nodeType="withEffect">
                                  <p:stCondLst>
                                    <p:cond delay="2750"/>
                                  </p:stCondLst>
                                  <p:childTnLst>
                                    <p:animEffect transition="out" filter="fade">
                                      <p:cBhvr>
                                        <p:cTn id="41" dur="250"/>
                                        <p:tgtEl>
                                          <p:spTgt spid="72"/>
                                        </p:tgtEl>
                                      </p:cBhvr>
                                    </p:animEffect>
                                    <p:set>
                                      <p:cBhvr>
                                        <p:cTn id="42" dur="1" fill="hold">
                                          <p:stCondLst>
                                            <p:cond delay="249"/>
                                          </p:stCondLst>
                                        </p:cTn>
                                        <p:tgtEl>
                                          <p:spTgt spid="72"/>
                                        </p:tgtEl>
                                        <p:attrNameLst>
                                          <p:attrName>style.visibility</p:attrName>
                                        </p:attrNameLst>
                                      </p:cBhvr>
                                      <p:to>
                                        <p:strVal val="hidden"/>
                                      </p:to>
                                    </p:set>
                                  </p:childTnLst>
                                </p:cTn>
                              </p:par>
                            </p:childTnLst>
                          </p:cTn>
                        </p:par>
                        <p:par>
                          <p:cTn id="43" fill="hold">
                            <p:stCondLst>
                              <p:cond delay="10250"/>
                            </p:stCondLst>
                            <p:childTnLst>
                              <p:par>
                                <p:cTn id="44" presetID="14" presetClass="entr" presetSubtype="10" fill="hold" grpId="0" nodeType="afterEffect">
                                  <p:stCondLst>
                                    <p:cond delay="1000"/>
                                  </p:stCondLst>
                                  <p:childTnLst>
                                    <p:set>
                                      <p:cBhvr>
                                        <p:cTn id="45" dur="1" fill="hold">
                                          <p:stCondLst>
                                            <p:cond delay="0"/>
                                          </p:stCondLst>
                                        </p:cTn>
                                        <p:tgtEl>
                                          <p:spTgt spid="2"/>
                                        </p:tgtEl>
                                        <p:attrNameLst>
                                          <p:attrName>style.visibility</p:attrName>
                                        </p:attrNameLst>
                                      </p:cBhvr>
                                      <p:to>
                                        <p:strVal val="visible"/>
                                      </p:to>
                                    </p:set>
                                    <p:animEffect transition="in" filter="randombar(horizontal)">
                                      <p:cBhvr>
                                        <p:cTn id="4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01000" y="4321811"/>
            <a:ext cx="1066800" cy="76453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5729749" y="-28446"/>
            <a:ext cx="3384087" cy="25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sz="1400" b="1" dirty="0">
              <a:solidFill>
                <a:schemeClr val="bg1"/>
              </a:solidFill>
              <a:latin typeface="Calibri" pitchFamily="34" charset="0"/>
              <a:cs typeface="Calibri" pitchFamily="34" charset="0"/>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1818" y="4570485"/>
            <a:ext cx="2739107" cy="5158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223554"/>
            <a:ext cx="914400" cy="914400"/>
          </a:xfrm>
          <a:prstGeom prst="rect">
            <a:avLst/>
          </a:prstGeom>
        </p:spPr>
      </p:pic>
      <p:sp>
        <p:nvSpPr>
          <p:cNvPr id="7" name="TextBox 6"/>
          <p:cNvSpPr txBox="1"/>
          <p:nvPr/>
        </p:nvSpPr>
        <p:spPr>
          <a:xfrm>
            <a:off x="126171" y="540779"/>
            <a:ext cx="8899826" cy="461665"/>
          </a:xfrm>
          <a:prstGeom prst="rect">
            <a:avLst/>
          </a:prstGeom>
          <a:noFill/>
        </p:spPr>
        <p:txBody>
          <a:bodyPr wrap="square" rtlCol="0">
            <a:spAutoFit/>
          </a:bodyPr>
          <a:lstStyle/>
          <a:p>
            <a:r>
              <a:rPr lang="en-CA" sz="2400" dirty="0" smtClean="0">
                <a:effectLst>
                  <a:outerShdw blurRad="38100" dist="38100" dir="2700000" algn="tl">
                    <a:srgbClr val="000000">
                      <a:alpha val="43137"/>
                    </a:srgbClr>
                  </a:outerShdw>
                </a:effectLst>
                <a:latin typeface="+mj-lt"/>
              </a:rPr>
              <a:t>    </a:t>
            </a:r>
          </a:p>
        </p:txBody>
      </p:sp>
      <p:grpSp>
        <p:nvGrpSpPr>
          <p:cNvPr id="10" name="Group 9"/>
          <p:cNvGrpSpPr/>
          <p:nvPr/>
        </p:nvGrpSpPr>
        <p:grpSpPr>
          <a:xfrm>
            <a:off x="6575778" y="-45684"/>
            <a:ext cx="2568222" cy="277326"/>
            <a:chOff x="5105400" y="-45684"/>
            <a:chExt cx="4114800" cy="277326"/>
          </a:xfrm>
        </p:grpSpPr>
        <p:sp>
          <p:nvSpPr>
            <p:cNvPr id="11" name="Rectangle 10"/>
            <p:cNvSpPr/>
            <p:nvPr/>
          </p:nvSpPr>
          <p:spPr>
            <a:xfrm>
              <a:off x="5105400" y="-20358"/>
              <a:ext cx="4114800" cy="252000"/>
            </a:xfrm>
            <a:prstGeom prst="rect">
              <a:avLst/>
            </a:prstGeom>
            <a:gradFill>
              <a:gsLst>
                <a:gs pos="0">
                  <a:schemeClr val="tx1"/>
                </a:gs>
                <a:gs pos="100000">
                  <a:schemeClr val="tx1">
                    <a:lumMod val="50000"/>
                    <a:lumOff val="50000"/>
                  </a:schemeClr>
                </a:gs>
              </a:gsLst>
            </a:gra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000" dirty="0">
                <a:solidFill>
                  <a:prstClr val="white"/>
                </a:solidFill>
              </a:endParaRPr>
            </a:p>
          </p:txBody>
        </p:sp>
        <p:sp>
          <p:nvSpPr>
            <p:cNvPr id="12" name="Title 1"/>
            <p:cNvSpPr txBox="1">
              <a:spLocks/>
            </p:cNvSpPr>
            <p:nvPr/>
          </p:nvSpPr>
          <p:spPr>
            <a:xfrm>
              <a:off x="5257800" y="-45684"/>
              <a:ext cx="3886200" cy="25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a:solidFill>
                    <a:schemeClr val="bg1"/>
                  </a:solidFill>
                  <a:latin typeface="Calibri" pitchFamily="34" charset="0"/>
                  <a:cs typeface="Calibri" pitchFamily="34" charset="0"/>
                </a:rPr>
                <a:t>IISD: KM for Policymakers</a:t>
              </a:r>
              <a:endParaRPr lang="en-CA" sz="1400" b="1" dirty="0">
                <a:solidFill>
                  <a:schemeClr val="bg1"/>
                </a:solidFill>
                <a:latin typeface="Calibri" pitchFamily="34" charset="0"/>
                <a:cs typeface="Calibri" pitchFamily="34" charset="0"/>
              </a:endParaRPr>
            </a:p>
          </p:txBody>
        </p:sp>
      </p:grpSp>
      <p:sp>
        <p:nvSpPr>
          <p:cNvPr id="13" name="Rectangle 12"/>
          <p:cNvSpPr/>
          <p:nvPr/>
        </p:nvSpPr>
        <p:spPr>
          <a:xfrm>
            <a:off x="2290084" y="1047750"/>
            <a:ext cx="4572000" cy="2554545"/>
          </a:xfrm>
          <a:prstGeom prst="rect">
            <a:avLst/>
          </a:prstGeom>
        </p:spPr>
        <p:txBody>
          <a:bodyPr>
            <a:spAutoFit/>
          </a:bodyPr>
          <a:lstStyle/>
          <a:p>
            <a:r>
              <a:rPr lang="en-US" sz="4000" dirty="0">
                <a:solidFill>
                  <a:srgbClr val="0070C0"/>
                </a:solidFill>
              </a:rPr>
              <a:t>“It’s not information overload. It’s filter failure.” </a:t>
            </a:r>
          </a:p>
          <a:p>
            <a:r>
              <a:rPr lang="en-US" sz="4000" dirty="0">
                <a:solidFill>
                  <a:srgbClr val="0070C0"/>
                </a:solidFill>
              </a:rPr>
              <a:t>― Clay </a:t>
            </a:r>
            <a:r>
              <a:rPr lang="en-US" sz="4000" dirty="0" err="1">
                <a:solidFill>
                  <a:srgbClr val="0070C0"/>
                </a:solidFill>
              </a:rPr>
              <a:t>Shirky</a:t>
            </a:r>
            <a:r>
              <a:rPr lang="en-US" sz="4000" dirty="0">
                <a:solidFill>
                  <a:srgbClr val="0070C0"/>
                </a:solidFill>
              </a:rPr>
              <a:t> </a:t>
            </a:r>
          </a:p>
        </p:txBody>
      </p:sp>
    </p:spTree>
    <p:extLst>
      <p:ext uri="{BB962C8B-B14F-4D97-AF65-F5344CB8AC3E}">
        <p14:creationId xmlns:p14="http://schemas.microsoft.com/office/powerpoint/2010/main" val="2389332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01000" y="4321811"/>
            <a:ext cx="1066800" cy="76453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5729749" y="-28446"/>
            <a:ext cx="3384087" cy="25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sz="1400" b="1" dirty="0">
              <a:solidFill>
                <a:schemeClr val="bg1"/>
              </a:solidFill>
              <a:latin typeface="Calibri" pitchFamily="34" charset="0"/>
              <a:cs typeface="Calibri" pitchFamily="34" charset="0"/>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1818" y="4570485"/>
            <a:ext cx="2739107" cy="5158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223554"/>
            <a:ext cx="914400" cy="914400"/>
          </a:xfrm>
          <a:prstGeom prst="rect">
            <a:avLst/>
          </a:prstGeom>
        </p:spPr>
      </p:pic>
      <p:sp>
        <p:nvSpPr>
          <p:cNvPr id="7" name="TextBox 6"/>
          <p:cNvSpPr txBox="1"/>
          <p:nvPr/>
        </p:nvSpPr>
        <p:spPr>
          <a:xfrm>
            <a:off x="126171" y="540779"/>
            <a:ext cx="8899826" cy="461665"/>
          </a:xfrm>
          <a:prstGeom prst="rect">
            <a:avLst/>
          </a:prstGeom>
          <a:noFill/>
        </p:spPr>
        <p:txBody>
          <a:bodyPr wrap="square" rtlCol="0">
            <a:spAutoFit/>
          </a:bodyPr>
          <a:lstStyle/>
          <a:p>
            <a:r>
              <a:rPr lang="en-CA" sz="2400" dirty="0" smtClean="0">
                <a:effectLst>
                  <a:outerShdw blurRad="38100" dist="38100" dir="2700000" algn="tl">
                    <a:srgbClr val="000000">
                      <a:alpha val="43137"/>
                    </a:srgbClr>
                  </a:outerShdw>
                </a:effectLst>
                <a:latin typeface="+mj-lt"/>
              </a:rPr>
              <a:t>    </a:t>
            </a:r>
          </a:p>
        </p:txBody>
      </p:sp>
      <p:grpSp>
        <p:nvGrpSpPr>
          <p:cNvPr id="10" name="Group 9"/>
          <p:cNvGrpSpPr/>
          <p:nvPr/>
        </p:nvGrpSpPr>
        <p:grpSpPr>
          <a:xfrm>
            <a:off x="6575778" y="-45684"/>
            <a:ext cx="2568222" cy="277326"/>
            <a:chOff x="5105400" y="-45684"/>
            <a:chExt cx="4114800" cy="277326"/>
          </a:xfrm>
        </p:grpSpPr>
        <p:sp>
          <p:nvSpPr>
            <p:cNvPr id="11" name="Rectangle 10"/>
            <p:cNvSpPr/>
            <p:nvPr/>
          </p:nvSpPr>
          <p:spPr>
            <a:xfrm>
              <a:off x="5105400" y="-20358"/>
              <a:ext cx="4114800" cy="252000"/>
            </a:xfrm>
            <a:prstGeom prst="rect">
              <a:avLst/>
            </a:prstGeom>
            <a:gradFill>
              <a:gsLst>
                <a:gs pos="0">
                  <a:schemeClr val="tx1"/>
                </a:gs>
                <a:gs pos="100000">
                  <a:schemeClr val="tx1">
                    <a:lumMod val="50000"/>
                    <a:lumOff val="50000"/>
                  </a:schemeClr>
                </a:gs>
              </a:gsLst>
            </a:gra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000" dirty="0">
                <a:solidFill>
                  <a:prstClr val="white"/>
                </a:solidFill>
              </a:endParaRPr>
            </a:p>
          </p:txBody>
        </p:sp>
        <p:sp>
          <p:nvSpPr>
            <p:cNvPr id="12" name="Title 1"/>
            <p:cNvSpPr txBox="1">
              <a:spLocks/>
            </p:cNvSpPr>
            <p:nvPr/>
          </p:nvSpPr>
          <p:spPr>
            <a:xfrm>
              <a:off x="5257800" y="-45684"/>
              <a:ext cx="3886200" cy="25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a:solidFill>
                    <a:schemeClr val="bg1"/>
                  </a:solidFill>
                  <a:latin typeface="Calibri" pitchFamily="34" charset="0"/>
                  <a:cs typeface="Calibri" pitchFamily="34" charset="0"/>
                </a:rPr>
                <a:t>IISD: KM for Policymakers</a:t>
              </a:r>
              <a:endParaRPr lang="en-CA" sz="1400" b="1" dirty="0">
                <a:solidFill>
                  <a:schemeClr val="bg1"/>
                </a:solidFill>
                <a:latin typeface="Calibri" pitchFamily="34" charset="0"/>
                <a:cs typeface="Calibri" pitchFamily="34" charset="0"/>
              </a:endParaRPr>
            </a:p>
          </p:txBody>
        </p:sp>
      </p:grpSp>
      <p:pic>
        <p:nvPicPr>
          <p:cNvPr id="14" name="Picture 13"/>
          <p:cNvPicPr>
            <a:picLocks noChangeAspect="1"/>
          </p:cNvPicPr>
          <p:nvPr/>
        </p:nvPicPr>
        <p:blipFill>
          <a:blip r:embed="rId6"/>
          <a:stretch>
            <a:fillRect/>
          </a:stretch>
        </p:blipFill>
        <p:spPr>
          <a:xfrm>
            <a:off x="1431274" y="577740"/>
            <a:ext cx="6858000" cy="3478491"/>
          </a:xfrm>
          <a:prstGeom prst="rect">
            <a:avLst/>
          </a:prstGeom>
        </p:spPr>
      </p:pic>
    </p:spTree>
    <p:extLst>
      <p:ext uri="{BB962C8B-B14F-4D97-AF65-F5344CB8AC3E}">
        <p14:creationId xmlns:p14="http://schemas.microsoft.com/office/powerpoint/2010/main" val="3493137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01000" y="4321811"/>
            <a:ext cx="1066800" cy="764539"/>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p:cNvSpPr txBox="1">
            <a:spLocks/>
          </p:cNvSpPr>
          <p:nvPr/>
        </p:nvSpPr>
        <p:spPr>
          <a:xfrm>
            <a:off x="5729749" y="-28446"/>
            <a:ext cx="3384087" cy="25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sz="1400" b="1" dirty="0">
              <a:solidFill>
                <a:schemeClr val="bg1"/>
              </a:solidFill>
              <a:latin typeface="Calibri" pitchFamily="34" charset="0"/>
              <a:cs typeface="Calibri" pitchFamily="34" charset="0"/>
            </a:endParaRPr>
          </a:p>
        </p:txBody>
      </p: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1818" y="4570485"/>
            <a:ext cx="2739107" cy="5158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223554"/>
            <a:ext cx="914400" cy="914400"/>
          </a:xfrm>
          <a:prstGeom prst="rect">
            <a:avLst/>
          </a:prstGeom>
        </p:spPr>
      </p:pic>
      <p:sp>
        <p:nvSpPr>
          <p:cNvPr id="12" name="TextBox 11"/>
          <p:cNvSpPr txBox="1"/>
          <p:nvPr/>
        </p:nvSpPr>
        <p:spPr>
          <a:xfrm>
            <a:off x="126171" y="540779"/>
            <a:ext cx="8899826" cy="461665"/>
          </a:xfrm>
          <a:prstGeom prst="rect">
            <a:avLst/>
          </a:prstGeom>
          <a:noFill/>
        </p:spPr>
        <p:txBody>
          <a:bodyPr wrap="square" rtlCol="0">
            <a:spAutoFit/>
          </a:bodyPr>
          <a:lstStyle/>
          <a:p>
            <a:r>
              <a:rPr lang="en-CA" sz="2400" dirty="0" smtClean="0">
                <a:effectLst>
                  <a:outerShdw blurRad="38100" dist="38100" dir="2700000" algn="tl">
                    <a:srgbClr val="000000">
                      <a:alpha val="43137"/>
                    </a:srgbClr>
                  </a:outerShdw>
                </a:effectLst>
                <a:latin typeface="+mj-lt"/>
              </a:rPr>
              <a:t>    </a:t>
            </a:r>
          </a:p>
        </p:txBody>
      </p:sp>
      <p:pic>
        <p:nvPicPr>
          <p:cNvPr id="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286115" y="310134"/>
            <a:ext cx="4559693" cy="4083308"/>
          </a:xfrm>
          <a:prstGeom prst="rect">
            <a:avLst/>
          </a:prstGeom>
          <a:noFill/>
        </p:spPr>
      </p:pic>
      <p:sp>
        <p:nvSpPr>
          <p:cNvPr id="14" name="TextBox 13"/>
          <p:cNvSpPr txBox="1"/>
          <p:nvPr/>
        </p:nvSpPr>
        <p:spPr>
          <a:xfrm>
            <a:off x="197354" y="1383090"/>
            <a:ext cx="8937502" cy="1569660"/>
          </a:xfrm>
          <a:prstGeom prst="rect">
            <a:avLst/>
          </a:prstGeom>
          <a:noFill/>
        </p:spPr>
        <p:txBody>
          <a:bodyPr wrap="square">
            <a:spAutoFit/>
          </a:bodyPr>
          <a:lstStyle/>
          <a:p>
            <a:pPr algn="ctr" fontAlgn="auto">
              <a:spcBef>
                <a:spcPts val="0"/>
              </a:spcBef>
              <a:spcAft>
                <a:spcPts val="0"/>
              </a:spcAft>
              <a:defRPr/>
            </a:pPr>
            <a:r>
              <a:rPr lang="en-US" sz="9600" b="1" dirty="0" smtClean="0">
                <a:solidFill>
                  <a:schemeClr val="accent3">
                    <a:lumMod val="60000"/>
                    <a:lumOff val="40000"/>
                  </a:schemeClr>
                </a:solidFill>
                <a:effectLst>
                  <a:outerShdw blurRad="38100" dist="38100" dir="2700000" algn="tl">
                    <a:srgbClr val="000000">
                      <a:alpha val="43137"/>
                    </a:srgbClr>
                  </a:outerShdw>
                </a:effectLst>
                <a:latin typeface="+mn-lt"/>
              </a:rPr>
              <a:t>Lessons Learned</a:t>
            </a:r>
          </a:p>
        </p:txBody>
      </p:sp>
      <p:grpSp>
        <p:nvGrpSpPr>
          <p:cNvPr id="15" name="Group 14"/>
          <p:cNvGrpSpPr/>
          <p:nvPr/>
        </p:nvGrpSpPr>
        <p:grpSpPr>
          <a:xfrm>
            <a:off x="6575778" y="-45684"/>
            <a:ext cx="2568222" cy="277326"/>
            <a:chOff x="5105400" y="-45684"/>
            <a:chExt cx="4114800" cy="277326"/>
          </a:xfrm>
        </p:grpSpPr>
        <p:sp>
          <p:nvSpPr>
            <p:cNvPr id="18" name="Rectangle 17"/>
            <p:cNvSpPr/>
            <p:nvPr/>
          </p:nvSpPr>
          <p:spPr>
            <a:xfrm>
              <a:off x="5105400" y="-20358"/>
              <a:ext cx="4114800" cy="252000"/>
            </a:xfrm>
            <a:prstGeom prst="rect">
              <a:avLst/>
            </a:prstGeom>
            <a:gradFill>
              <a:gsLst>
                <a:gs pos="0">
                  <a:schemeClr val="tx1"/>
                </a:gs>
                <a:gs pos="100000">
                  <a:schemeClr val="tx1">
                    <a:lumMod val="50000"/>
                    <a:lumOff val="50000"/>
                  </a:schemeClr>
                </a:gs>
              </a:gsLst>
            </a:gra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000" dirty="0">
                <a:solidFill>
                  <a:prstClr val="white"/>
                </a:solidFill>
              </a:endParaRPr>
            </a:p>
          </p:txBody>
        </p:sp>
        <p:sp>
          <p:nvSpPr>
            <p:cNvPr id="19" name="Title 1"/>
            <p:cNvSpPr txBox="1">
              <a:spLocks/>
            </p:cNvSpPr>
            <p:nvPr/>
          </p:nvSpPr>
          <p:spPr>
            <a:xfrm>
              <a:off x="5257800" y="-45684"/>
              <a:ext cx="3886200" cy="25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a:solidFill>
                    <a:schemeClr val="bg1"/>
                  </a:solidFill>
                  <a:latin typeface="Calibri" pitchFamily="34" charset="0"/>
                  <a:cs typeface="Calibri" pitchFamily="34" charset="0"/>
                </a:rPr>
                <a:t>IISD: KM for Policymakers</a:t>
              </a:r>
              <a:endParaRPr lang="en-CA" sz="1400" b="1" dirty="0">
                <a:solidFill>
                  <a:schemeClr val="bg1"/>
                </a:solidFill>
                <a:latin typeface="Calibri" pitchFamily="34" charset="0"/>
                <a:cs typeface="Calibri" pitchFamily="34" charset="0"/>
              </a:endParaRPr>
            </a:p>
          </p:txBody>
        </p:sp>
      </p:grpSp>
    </p:spTree>
    <p:extLst>
      <p:ext uri="{BB962C8B-B14F-4D97-AF65-F5344CB8AC3E}">
        <p14:creationId xmlns:p14="http://schemas.microsoft.com/office/powerpoint/2010/main" val="3952012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Human curation</a:t>
            </a:r>
          </a:p>
          <a:p>
            <a:r>
              <a:rPr lang="en-US" dirty="0" smtClean="0"/>
              <a:t>Knowledge needs networks to avoid being static</a:t>
            </a:r>
          </a:p>
          <a:p>
            <a:r>
              <a:rPr lang="en-US" dirty="0" smtClean="0"/>
              <a:t>Open networks create institutional rewards</a:t>
            </a:r>
          </a:p>
          <a:p>
            <a:r>
              <a:rPr lang="en-US" dirty="0" smtClean="0"/>
              <a:t>Neutral provision of information </a:t>
            </a:r>
          </a:p>
          <a:p>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01000" y="4321811"/>
            <a:ext cx="1066800" cy="76453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5729749" y="-28446"/>
            <a:ext cx="3384087" cy="25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sz="1400" b="1" dirty="0">
              <a:solidFill>
                <a:schemeClr val="bg1"/>
              </a:solidFill>
              <a:latin typeface="Calibri" pitchFamily="34" charset="0"/>
              <a:cs typeface="Calibri"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1818" y="4570485"/>
            <a:ext cx="2739107" cy="5158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223554"/>
            <a:ext cx="914400" cy="914400"/>
          </a:xfrm>
          <a:prstGeom prst="rect">
            <a:avLst/>
          </a:prstGeom>
        </p:spPr>
      </p:pic>
      <p:sp>
        <p:nvSpPr>
          <p:cNvPr id="8" name="TextBox 7"/>
          <p:cNvSpPr txBox="1"/>
          <p:nvPr/>
        </p:nvSpPr>
        <p:spPr>
          <a:xfrm>
            <a:off x="126171" y="540779"/>
            <a:ext cx="8899826" cy="461665"/>
          </a:xfrm>
          <a:prstGeom prst="rect">
            <a:avLst/>
          </a:prstGeom>
          <a:noFill/>
        </p:spPr>
        <p:txBody>
          <a:bodyPr wrap="square" rtlCol="0">
            <a:spAutoFit/>
          </a:bodyPr>
          <a:lstStyle/>
          <a:p>
            <a:r>
              <a:rPr lang="en-CA" sz="2400" dirty="0" smtClean="0">
                <a:effectLst>
                  <a:outerShdw blurRad="38100" dist="38100" dir="2700000" algn="tl">
                    <a:srgbClr val="000000">
                      <a:alpha val="43137"/>
                    </a:srgbClr>
                  </a:outerShdw>
                </a:effectLst>
                <a:latin typeface="+mj-lt"/>
              </a:rPr>
              <a:t>    </a:t>
            </a:r>
          </a:p>
        </p:txBody>
      </p:sp>
      <p:grpSp>
        <p:nvGrpSpPr>
          <p:cNvPr id="11" name="Group 10"/>
          <p:cNvGrpSpPr/>
          <p:nvPr/>
        </p:nvGrpSpPr>
        <p:grpSpPr>
          <a:xfrm>
            <a:off x="6575778" y="-45684"/>
            <a:ext cx="2568222" cy="277326"/>
            <a:chOff x="5105400" y="-45684"/>
            <a:chExt cx="4114800" cy="277326"/>
          </a:xfrm>
        </p:grpSpPr>
        <p:sp>
          <p:nvSpPr>
            <p:cNvPr id="12" name="Rectangle 11"/>
            <p:cNvSpPr/>
            <p:nvPr/>
          </p:nvSpPr>
          <p:spPr>
            <a:xfrm>
              <a:off x="5105400" y="-20358"/>
              <a:ext cx="4114800" cy="252000"/>
            </a:xfrm>
            <a:prstGeom prst="rect">
              <a:avLst/>
            </a:prstGeom>
            <a:gradFill>
              <a:gsLst>
                <a:gs pos="0">
                  <a:schemeClr val="tx1"/>
                </a:gs>
                <a:gs pos="100000">
                  <a:schemeClr val="tx1">
                    <a:lumMod val="50000"/>
                    <a:lumOff val="50000"/>
                  </a:schemeClr>
                </a:gs>
              </a:gsLst>
            </a:gra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000" dirty="0">
                <a:solidFill>
                  <a:prstClr val="white"/>
                </a:solidFill>
              </a:endParaRPr>
            </a:p>
          </p:txBody>
        </p:sp>
        <p:sp>
          <p:nvSpPr>
            <p:cNvPr id="13" name="Title 1"/>
            <p:cNvSpPr txBox="1">
              <a:spLocks/>
            </p:cNvSpPr>
            <p:nvPr/>
          </p:nvSpPr>
          <p:spPr>
            <a:xfrm>
              <a:off x="5257800" y="-45684"/>
              <a:ext cx="3886200" cy="25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a:solidFill>
                    <a:schemeClr val="bg1"/>
                  </a:solidFill>
                  <a:latin typeface="Calibri" pitchFamily="34" charset="0"/>
                  <a:cs typeface="Calibri" pitchFamily="34" charset="0"/>
                </a:rPr>
                <a:t>IISD: KM for Policymakers</a:t>
              </a:r>
              <a:endParaRPr lang="en-CA" sz="1400" b="1" dirty="0">
                <a:solidFill>
                  <a:schemeClr val="bg1"/>
                </a:solidFill>
                <a:latin typeface="Calibri" pitchFamily="34" charset="0"/>
                <a:cs typeface="Calibri" pitchFamily="34" charset="0"/>
              </a:endParaRPr>
            </a:p>
          </p:txBody>
        </p:sp>
      </p:grpSp>
    </p:spTree>
    <p:extLst>
      <p:ext uri="{BB962C8B-B14F-4D97-AF65-F5344CB8AC3E}">
        <p14:creationId xmlns:p14="http://schemas.microsoft.com/office/powerpoint/2010/main" val="142887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 fill="hold"/>
                                        <p:tgtEl>
                                          <p:spTgt spid="11"/>
                                        </p:tgtEl>
                                        <p:attrNameLst>
                                          <p:attrName>ppt_x</p:attrName>
                                        </p:attrNameLst>
                                      </p:cBhvr>
                                      <p:tavLst>
                                        <p:tav tm="0">
                                          <p:val>
                                            <p:strVal val="1+#ppt_w/2"/>
                                          </p:val>
                                        </p:tav>
                                        <p:tav tm="100000">
                                          <p:val>
                                            <p:strVal val="#ppt_x"/>
                                          </p:val>
                                        </p:tav>
                                      </p:tavLst>
                                    </p:anim>
                                    <p:anim calcmode="lin" valueType="num">
                                      <p:cBhvr additive="base">
                                        <p:cTn id="8" dur="25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for SDG14</a:t>
            </a:r>
            <a:endParaRPr lang="en-US" dirty="0"/>
          </a:p>
        </p:txBody>
      </p:sp>
      <p:sp>
        <p:nvSpPr>
          <p:cNvPr id="3" name="Content Placeholder 2"/>
          <p:cNvSpPr>
            <a:spLocks noGrp="1"/>
          </p:cNvSpPr>
          <p:nvPr>
            <p:ph idx="1"/>
          </p:nvPr>
        </p:nvSpPr>
        <p:spPr/>
        <p:txBody>
          <a:bodyPr/>
          <a:lstStyle/>
          <a:p>
            <a:r>
              <a:rPr lang="en-US" dirty="0" smtClean="0"/>
              <a:t>Beyond measurement and indicators – tracking the narrative</a:t>
            </a:r>
          </a:p>
          <a:p>
            <a:r>
              <a:rPr lang="en-US" dirty="0" smtClean="0"/>
              <a:t>Building the practice community</a:t>
            </a:r>
          </a:p>
          <a:p>
            <a:r>
              <a:rPr lang="en-US" dirty="0" smtClean="0"/>
              <a:t>IISD Reporting Services ready to assist in tracking Goal 14 – expansion of OCEANS-L </a:t>
            </a:r>
            <a:endParaRPr lang="en-US" dirty="0" smtClean="0"/>
          </a:p>
          <a:p>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01000" y="4321811"/>
            <a:ext cx="1066800" cy="76453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5729749" y="-28446"/>
            <a:ext cx="3384087" cy="25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sz="1400" b="1" dirty="0">
              <a:solidFill>
                <a:schemeClr val="bg1"/>
              </a:solidFill>
              <a:latin typeface="Calibri" pitchFamily="34" charset="0"/>
              <a:cs typeface="Calibri"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1818" y="4570485"/>
            <a:ext cx="2739107" cy="5158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223554"/>
            <a:ext cx="914400" cy="914400"/>
          </a:xfrm>
          <a:prstGeom prst="rect">
            <a:avLst/>
          </a:prstGeom>
        </p:spPr>
      </p:pic>
      <p:sp>
        <p:nvSpPr>
          <p:cNvPr id="8" name="TextBox 7"/>
          <p:cNvSpPr txBox="1"/>
          <p:nvPr/>
        </p:nvSpPr>
        <p:spPr>
          <a:xfrm>
            <a:off x="126171" y="540779"/>
            <a:ext cx="8899826" cy="461665"/>
          </a:xfrm>
          <a:prstGeom prst="rect">
            <a:avLst/>
          </a:prstGeom>
          <a:noFill/>
        </p:spPr>
        <p:txBody>
          <a:bodyPr wrap="square" rtlCol="0">
            <a:spAutoFit/>
          </a:bodyPr>
          <a:lstStyle/>
          <a:p>
            <a:r>
              <a:rPr lang="en-CA" sz="2400" dirty="0" smtClean="0">
                <a:effectLst>
                  <a:outerShdw blurRad="38100" dist="38100" dir="2700000" algn="tl">
                    <a:srgbClr val="000000">
                      <a:alpha val="43137"/>
                    </a:srgbClr>
                  </a:outerShdw>
                </a:effectLst>
                <a:latin typeface="+mj-lt"/>
              </a:rPr>
              <a:t>    </a:t>
            </a:r>
          </a:p>
        </p:txBody>
      </p:sp>
      <p:grpSp>
        <p:nvGrpSpPr>
          <p:cNvPr id="11" name="Group 10"/>
          <p:cNvGrpSpPr/>
          <p:nvPr/>
        </p:nvGrpSpPr>
        <p:grpSpPr>
          <a:xfrm>
            <a:off x="6575778" y="-45684"/>
            <a:ext cx="2568222" cy="277326"/>
            <a:chOff x="5105400" y="-45684"/>
            <a:chExt cx="4114800" cy="277326"/>
          </a:xfrm>
        </p:grpSpPr>
        <p:sp>
          <p:nvSpPr>
            <p:cNvPr id="12" name="Rectangle 11"/>
            <p:cNvSpPr/>
            <p:nvPr/>
          </p:nvSpPr>
          <p:spPr>
            <a:xfrm>
              <a:off x="5105400" y="-20358"/>
              <a:ext cx="4114800" cy="252000"/>
            </a:xfrm>
            <a:prstGeom prst="rect">
              <a:avLst/>
            </a:prstGeom>
            <a:gradFill>
              <a:gsLst>
                <a:gs pos="0">
                  <a:schemeClr val="tx1"/>
                </a:gs>
                <a:gs pos="100000">
                  <a:schemeClr val="tx1">
                    <a:lumMod val="50000"/>
                    <a:lumOff val="50000"/>
                  </a:schemeClr>
                </a:gs>
              </a:gsLst>
            </a:gra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000" dirty="0">
                <a:solidFill>
                  <a:prstClr val="white"/>
                </a:solidFill>
              </a:endParaRPr>
            </a:p>
          </p:txBody>
        </p:sp>
        <p:sp>
          <p:nvSpPr>
            <p:cNvPr id="13" name="Title 1"/>
            <p:cNvSpPr txBox="1">
              <a:spLocks/>
            </p:cNvSpPr>
            <p:nvPr/>
          </p:nvSpPr>
          <p:spPr>
            <a:xfrm>
              <a:off x="5257800" y="-45684"/>
              <a:ext cx="3886200" cy="252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a:solidFill>
                    <a:schemeClr val="bg1"/>
                  </a:solidFill>
                  <a:latin typeface="Calibri" pitchFamily="34" charset="0"/>
                  <a:cs typeface="Calibri" pitchFamily="34" charset="0"/>
                </a:rPr>
                <a:t>IISD: KM for Policymakers</a:t>
              </a:r>
              <a:endParaRPr lang="en-CA" sz="1400" b="1" dirty="0">
                <a:solidFill>
                  <a:schemeClr val="bg1"/>
                </a:solidFill>
                <a:latin typeface="Calibri" pitchFamily="34" charset="0"/>
                <a:cs typeface="Calibri" pitchFamily="34" charset="0"/>
              </a:endParaRPr>
            </a:p>
          </p:txBody>
        </p:sp>
      </p:grpSp>
      <p:pic>
        <p:nvPicPr>
          <p:cNvPr id="1026" name="Picture 2" descr="http://corporate-citizenship.com/wp-content/uploads/Goal-1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165191"/>
            <a:ext cx="5522913" cy="3242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72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chemeClr val="bg1"/>
            </a:gs>
            <a:gs pos="50000">
              <a:srgbClr val="DBE7F6"/>
            </a:gs>
            <a:gs pos="84000">
              <a:schemeClr val="tx2">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017" y="4116070"/>
            <a:ext cx="5051783" cy="884911"/>
          </a:xfrm>
        </p:spPr>
        <p:txBody>
          <a:bodyPr>
            <a:noAutofit/>
          </a:bodyPr>
          <a:lstStyle/>
          <a:p>
            <a:pPr marL="0" indent="0">
              <a:buNone/>
            </a:pPr>
            <a:r>
              <a:rPr lang="en-CA" sz="1200" b="1" dirty="0" smtClean="0">
                <a:solidFill>
                  <a:schemeClr val="bg1"/>
                </a:solidFill>
              </a:rPr>
              <a:t>IISD Reporting Services (IISD RS) </a:t>
            </a:r>
            <a:r>
              <a:rPr lang="en-CA" sz="1200" dirty="0" smtClean="0">
                <a:solidFill>
                  <a:schemeClr val="bg1"/>
                </a:solidFill>
              </a:rPr>
              <a:t>is a division of the International Institute for Sustainable Development.  IISD RS was established in 1997 to include the growing number of hard copy and electronic (on-line) products created by the staff of the </a:t>
            </a:r>
            <a:r>
              <a:rPr lang="en-CA" sz="1200" b="1" dirty="0" smtClean="0">
                <a:solidFill>
                  <a:schemeClr val="bg1"/>
                </a:solidFill>
              </a:rPr>
              <a:t>Earth Negotiations Bulletin (ENB)</a:t>
            </a:r>
            <a:r>
              <a:rPr lang="en-CA" sz="1200" dirty="0" smtClean="0">
                <a:solidFill>
                  <a:schemeClr val="bg1"/>
                </a:solidFill>
              </a:rPr>
              <a:t>.</a:t>
            </a:r>
            <a:endParaRPr lang="en-CA" sz="1200" dirty="0">
              <a:solidFill>
                <a:schemeClr val="bg1"/>
              </a:solidFill>
            </a:endParaRPr>
          </a:p>
        </p:txBody>
      </p:sp>
      <p:pic>
        <p:nvPicPr>
          <p:cNvPr id="1026" name="Picture 2" descr="C:\Users\bvincelette\Desktop\2010-01-04 - Logo IISD 2011\logo_iisd_wh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713" y="2857500"/>
            <a:ext cx="530542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725113" y="4150442"/>
            <a:ext cx="1066800" cy="7645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3713" y="819150"/>
            <a:ext cx="7996887" cy="1676400"/>
          </a:xfrm>
          <a:prstGeom prst="rect">
            <a:avLst/>
          </a:prstGeom>
        </p:spPr>
        <p:txBody>
          <a:bodyPr vert="horz" wrap="none" lIns="91440" tIns="45720" rIns="91440" bIns="45720" rtlCol="0">
            <a:noAutofit/>
          </a:bodyPr>
          <a:lstStyle/>
          <a:p>
            <a:pPr algn="ct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sz="2800" b="1" dirty="0" smtClean="0">
                <a:solidFill>
                  <a:schemeClr val="tx2">
                    <a:lumMod val="60000"/>
                    <a:lumOff val="40000"/>
                  </a:schemeClr>
                </a:solidFill>
                <a:effectLst>
                  <a:outerShdw blurRad="38100" dist="38100" dir="2700000" algn="tl">
                    <a:srgbClr val="000000">
                      <a:alpha val="43137"/>
                    </a:srgbClr>
                  </a:outerShdw>
                </a:effectLst>
              </a:rPr>
              <a:t>Thank you</a:t>
            </a:r>
            <a:endParaRPr lang="en-US" sz="2800" b="1" dirty="0">
              <a:solidFill>
                <a:schemeClr val="tx2">
                  <a:lumMod val="60000"/>
                  <a:lumOff val="40000"/>
                </a:schemeClr>
              </a:solidFill>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4320" y="2495550"/>
            <a:ext cx="1569718" cy="1569718"/>
          </a:xfrm>
          <a:prstGeom prst="rect">
            <a:avLst/>
          </a:prstGeom>
        </p:spPr>
      </p:pic>
    </p:spTree>
    <p:extLst>
      <p:ext uri="{BB962C8B-B14F-4D97-AF65-F5344CB8AC3E}">
        <p14:creationId xmlns:p14="http://schemas.microsoft.com/office/powerpoint/2010/main" val="209256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500"/>
                                        <p:tgtEl>
                                          <p:spTgt spid="11"/>
                                        </p:tgtEl>
                                      </p:cBhvr>
                                    </p:animEffect>
                                    <p:anim calcmode="lin" valueType="num">
                                      <p:cBhvr>
                                        <p:cTn id="13" dur="1500" fill="hold"/>
                                        <p:tgtEl>
                                          <p:spTgt spid="11"/>
                                        </p:tgtEl>
                                        <p:attrNameLst>
                                          <p:attrName>style.rotation</p:attrName>
                                        </p:attrNameLst>
                                      </p:cBhvr>
                                      <p:tavLst>
                                        <p:tav tm="0">
                                          <p:val>
                                            <p:fltVal val="720"/>
                                          </p:val>
                                        </p:tav>
                                        <p:tav tm="100000">
                                          <p:val>
                                            <p:fltVal val="0"/>
                                          </p:val>
                                        </p:tav>
                                      </p:tavLst>
                                    </p:anim>
                                    <p:anim calcmode="lin" valueType="num">
                                      <p:cBhvr>
                                        <p:cTn id="14" dur="1500" fill="hold"/>
                                        <p:tgtEl>
                                          <p:spTgt spid="11"/>
                                        </p:tgtEl>
                                        <p:attrNameLst>
                                          <p:attrName>ppt_h</p:attrName>
                                        </p:attrNameLst>
                                      </p:cBhvr>
                                      <p:tavLst>
                                        <p:tav tm="0">
                                          <p:val>
                                            <p:fltVal val="0"/>
                                          </p:val>
                                        </p:tav>
                                        <p:tav tm="100000">
                                          <p:val>
                                            <p:strVal val="#ppt_h"/>
                                          </p:val>
                                        </p:tav>
                                      </p:tavLst>
                                    </p:anim>
                                    <p:anim calcmode="lin" valueType="num">
                                      <p:cBhvr>
                                        <p:cTn id="15" dur="1500" fill="hold"/>
                                        <p:tgtEl>
                                          <p:spTgt spid="11"/>
                                        </p:tgtEl>
                                        <p:attrNameLst>
                                          <p:attrName>ppt_w</p:attrName>
                                        </p:attrNameLst>
                                      </p:cBhvr>
                                      <p:tavLst>
                                        <p:tav tm="0">
                                          <p:val>
                                            <p:fltVal val="0"/>
                                          </p:val>
                                        </p:tav>
                                        <p:tav tm="100000">
                                          <p:val>
                                            <p:strVal val="#ppt_w"/>
                                          </p:val>
                                        </p:tav>
                                      </p:tavLst>
                                    </p:anim>
                                  </p:childTnLst>
                                </p:cTn>
                              </p:par>
                              <p:par>
                                <p:cTn id="16" presetID="42" presetClass="path" presetSubtype="0" accel="50000" decel="50000" fill="hold" nodeType="withEffect">
                                  <p:stCondLst>
                                    <p:cond delay="0"/>
                                  </p:stCondLst>
                                  <p:childTnLst>
                                    <p:animMotion origin="layout" path="M 1.94444E-6 3.57011E-6 L -0.49879 -0.00278 " pathEditMode="relative" rAng="0" ptsTypes="AA">
                                      <p:cBhvr>
                                        <p:cTn id="17" dur="2000" fill="hold"/>
                                        <p:tgtEl>
                                          <p:spTgt spid="11"/>
                                        </p:tgtEl>
                                        <p:attrNameLst>
                                          <p:attrName>ppt_x</p:attrName>
                                          <p:attrName>ppt_y</p:attrName>
                                        </p:attrNameLst>
                                      </p:cBhvr>
                                      <p:rCtr x="-24948" y="-1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Autofit/>
      </a:bodyPr>
      <a:lstStyle>
        <a:defPPr>
          <a:defRPr sz="1500"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4857</TotalTime>
  <Words>510</Words>
  <Application>Microsoft Office PowerPoint</Application>
  <PresentationFormat>On-screen Show (16:9)</PresentationFormat>
  <Paragraphs>56</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Outreach to Global Decision-makers:  Lessons Learned since Rio 1992</vt:lpstr>
      <vt:lpstr>PowerPoint Presentation</vt:lpstr>
      <vt:lpstr>PowerPoint Presentation</vt:lpstr>
      <vt:lpstr>PowerPoint Presentation</vt:lpstr>
      <vt:lpstr>PowerPoint Presentation</vt:lpstr>
      <vt:lpstr>Lessons Learned</vt:lpstr>
      <vt:lpstr>Knowledge for SDG14</vt:lpstr>
      <vt:lpstr>PowerPoint Presentation</vt:lpstr>
    </vt:vector>
  </TitlesOfParts>
  <Company>IISDRS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kimo</dc:creator>
  <cp:lastModifiedBy>Kimo Goree</cp:lastModifiedBy>
  <cp:revision>152</cp:revision>
  <dcterms:created xsi:type="dcterms:W3CDTF">2013-03-23T09:39:27Z</dcterms:created>
  <dcterms:modified xsi:type="dcterms:W3CDTF">2015-12-03T15:02:39Z</dcterms:modified>
</cp:coreProperties>
</file>